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11"/>
  </p:notesMasterIdLst>
  <p:sldIdLst>
    <p:sldId id="270" r:id="rId2"/>
    <p:sldId id="273" r:id="rId3"/>
    <p:sldId id="267" r:id="rId4"/>
    <p:sldId id="334" r:id="rId5"/>
    <p:sldId id="336" r:id="rId6"/>
    <p:sldId id="338" r:id="rId7"/>
    <p:sldId id="274" r:id="rId8"/>
    <p:sldId id="337" r:id="rId9"/>
    <p:sldId id="332" r:id="rId1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8B45"/>
    <a:srgbClr val="FD8D3C"/>
    <a:srgbClr val="0868AC"/>
    <a:srgbClr val="006D2C"/>
    <a:srgbClr val="810F7C"/>
    <a:srgbClr val="F8A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78" d="100"/>
          <a:sy n="78" d="100"/>
        </p:scale>
        <p:origin x="16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8F5970-70D6-4D9B-84BF-50FAD691293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E7A907F-2F89-4422-8D66-DCB3B1062901}">
      <dgm:prSet phldrT="[Text]"/>
      <dgm:spPr/>
      <dgm:t>
        <a:bodyPr/>
        <a:lstStyle/>
        <a:p>
          <a:r>
            <a:rPr lang="en-US" dirty="0"/>
            <a:t>Domestic Ethanol</a:t>
          </a:r>
        </a:p>
      </dgm:t>
    </dgm:pt>
    <dgm:pt modelId="{8C83AAF3-C50A-4624-9CB2-48F108B79738}" type="parTrans" cxnId="{28400C0A-622B-48D5-9EA2-EB513FFCC695}">
      <dgm:prSet/>
      <dgm:spPr/>
      <dgm:t>
        <a:bodyPr/>
        <a:lstStyle/>
        <a:p>
          <a:endParaRPr lang="en-US"/>
        </a:p>
      </dgm:t>
    </dgm:pt>
    <dgm:pt modelId="{5F6EACC2-14B6-41BA-A31B-DADC978C3842}" type="sibTrans" cxnId="{28400C0A-622B-48D5-9EA2-EB513FFCC695}">
      <dgm:prSet/>
      <dgm:spPr/>
      <dgm:t>
        <a:bodyPr/>
        <a:lstStyle/>
        <a:p>
          <a:endParaRPr lang="en-US"/>
        </a:p>
      </dgm:t>
    </dgm:pt>
    <dgm:pt modelId="{A2B4E51E-52EE-4C94-BD72-75EB25E913BF}">
      <dgm:prSet phldrT="[Text]"/>
      <dgm:spPr/>
      <dgm:t>
        <a:bodyPr/>
        <a:lstStyle/>
        <a:p>
          <a:r>
            <a:rPr lang="en-US" dirty="0"/>
            <a:t>Partner of 10 plants; 960MM marketed gallons; 8% of market including trade </a:t>
          </a:r>
          <a:r>
            <a:rPr lang="en-US" dirty="0" err="1"/>
            <a:t>bbls</a:t>
          </a:r>
          <a:endParaRPr lang="en-US" dirty="0"/>
        </a:p>
      </dgm:t>
    </dgm:pt>
    <dgm:pt modelId="{0A8A6070-1E72-4A4C-90D5-AE4DCB9EB303}" type="parTrans" cxnId="{7D0857D7-D051-4E6F-98E7-A9758A8D33FC}">
      <dgm:prSet/>
      <dgm:spPr/>
      <dgm:t>
        <a:bodyPr/>
        <a:lstStyle/>
        <a:p>
          <a:endParaRPr lang="en-US"/>
        </a:p>
      </dgm:t>
    </dgm:pt>
    <dgm:pt modelId="{1C0D5941-8609-4875-9749-C54D487A6BDC}" type="sibTrans" cxnId="{7D0857D7-D051-4E6F-98E7-A9758A8D33FC}">
      <dgm:prSet/>
      <dgm:spPr/>
      <dgm:t>
        <a:bodyPr/>
        <a:lstStyle/>
        <a:p>
          <a:endParaRPr lang="en-US"/>
        </a:p>
      </dgm:t>
    </dgm:pt>
    <dgm:pt modelId="{677F2F15-E455-4515-B1A3-50D90BFC1E9B}">
      <dgm:prSet phldrT="[Text]"/>
      <dgm:spPr/>
      <dgm:t>
        <a:bodyPr/>
        <a:lstStyle/>
        <a:p>
          <a:r>
            <a:rPr lang="en-US" dirty="0"/>
            <a:t>National distribution; sources from every major producer, paid fuel taxes in 42 states</a:t>
          </a:r>
        </a:p>
      </dgm:t>
    </dgm:pt>
    <dgm:pt modelId="{19BA595A-90B9-43D7-8D57-2E93530BEAB1}" type="parTrans" cxnId="{0068CFDD-CF7C-4093-9A44-EEDD93632DBB}">
      <dgm:prSet/>
      <dgm:spPr/>
      <dgm:t>
        <a:bodyPr/>
        <a:lstStyle/>
        <a:p>
          <a:endParaRPr lang="en-US"/>
        </a:p>
      </dgm:t>
    </dgm:pt>
    <dgm:pt modelId="{37C92504-4C45-41FC-807B-7EC7ED5C6850}" type="sibTrans" cxnId="{0068CFDD-CF7C-4093-9A44-EEDD93632DBB}">
      <dgm:prSet/>
      <dgm:spPr/>
      <dgm:t>
        <a:bodyPr/>
        <a:lstStyle/>
        <a:p>
          <a:endParaRPr lang="en-US"/>
        </a:p>
      </dgm:t>
    </dgm:pt>
    <dgm:pt modelId="{7F5633CA-83D2-4B06-B4EC-E48525D42EE8}">
      <dgm:prSet phldrT="[Text]"/>
      <dgm:spPr/>
      <dgm:t>
        <a:bodyPr/>
        <a:lstStyle/>
        <a:p>
          <a:r>
            <a:rPr lang="en-US" dirty="0"/>
            <a:t>International Ethanol</a:t>
          </a:r>
        </a:p>
      </dgm:t>
    </dgm:pt>
    <dgm:pt modelId="{62D71FE8-C091-45AB-B0C3-19CCF33401A0}" type="parTrans" cxnId="{0B62DF9D-2BD9-421E-B72D-8CA69FD9191B}">
      <dgm:prSet/>
      <dgm:spPr/>
      <dgm:t>
        <a:bodyPr/>
        <a:lstStyle/>
        <a:p>
          <a:endParaRPr lang="en-US"/>
        </a:p>
      </dgm:t>
    </dgm:pt>
    <dgm:pt modelId="{6C880B41-7DD9-41EA-8D57-C0822E3F287D}" type="sibTrans" cxnId="{0B62DF9D-2BD9-421E-B72D-8CA69FD9191B}">
      <dgm:prSet/>
      <dgm:spPr/>
      <dgm:t>
        <a:bodyPr/>
        <a:lstStyle/>
        <a:p>
          <a:endParaRPr lang="en-US"/>
        </a:p>
      </dgm:t>
    </dgm:pt>
    <dgm:pt modelId="{9DA4D490-4858-4CB1-A4A3-4D68D68918F2}">
      <dgm:prSet phldrT="[Text]"/>
      <dgm:spPr/>
      <dgm:t>
        <a:bodyPr/>
        <a:lstStyle/>
        <a:p>
          <a:r>
            <a:rPr lang="en-US" dirty="0"/>
            <a:t>Market leader with 25-40% of exported volumes from US from 2011-2022</a:t>
          </a:r>
        </a:p>
      </dgm:t>
    </dgm:pt>
    <dgm:pt modelId="{D75C22C3-1435-4320-8098-2370A56CA5D7}" type="parTrans" cxnId="{FAAC8487-1840-4337-A28E-818F46F8A28F}">
      <dgm:prSet/>
      <dgm:spPr/>
      <dgm:t>
        <a:bodyPr/>
        <a:lstStyle/>
        <a:p>
          <a:endParaRPr lang="en-US"/>
        </a:p>
      </dgm:t>
    </dgm:pt>
    <dgm:pt modelId="{1F3520F4-6C59-4CFF-BA79-F78EAA61A6DD}" type="sibTrans" cxnId="{FAAC8487-1840-4337-A28E-818F46F8A28F}">
      <dgm:prSet/>
      <dgm:spPr/>
      <dgm:t>
        <a:bodyPr/>
        <a:lstStyle/>
        <a:p>
          <a:endParaRPr lang="en-US"/>
        </a:p>
      </dgm:t>
    </dgm:pt>
    <dgm:pt modelId="{802442BB-8D1A-43DB-864F-09FFA76AE2D2}">
      <dgm:prSet phldrT="[Text]"/>
      <dgm:spPr/>
      <dgm:t>
        <a:bodyPr/>
        <a:lstStyle/>
        <a:p>
          <a:r>
            <a:rPr lang="en-US" dirty="0"/>
            <a:t>Methanol</a:t>
          </a:r>
        </a:p>
      </dgm:t>
    </dgm:pt>
    <dgm:pt modelId="{2AC1A576-17D2-4D5C-82ED-800D275EC3FA}" type="parTrans" cxnId="{4018B2A2-1F30-4FC3-8A1F-263D7CC5CCFE}">
      <dgm:prSet/>
      <dgm:spPr/>
      <dgm:t>
        <a:bodyPr/>
        <a:lstStyle/>
        <a:p>
          <a:endParaRPr lang="en-US"/>
        </a:p>
      </dgm:t>
    </dgm:pt>
    <dgm:pt modelId="{6A19530A-A681-4D2E-830F-5A2C459E8A32}" type="sibTrans" cxnId="{4018B2A2-1F30-4FC3-8A1F-263D7CC5CCFE}">
      <dgm:prSet/>
      <dgm:spPr/>
      <dgm:t>
        <a:bodyPr/>
        <a:lstStyle/>
        <a:p>
          <a:endParaRPr lang="en-US"/>
        </a:p>
      </dgm:t>
    </dgm:pt>
    <dgm:pt modelId="{0DDD3E6B-9930-4FE1-9CAE-42C69FA78DEF}">
      <dgm:prSet phldrT="[Text]"/>
      <dgm:spPr/>
      <dgm:t>
        <a:bodyPr/>
        <a:lstStyle/>
        <a:p>
          <a:r>
            <a:rPr lang="en-US" dirty="0"/>
            <a:t>Supply Contract with Methanex</a:t>
          </a:r>
        </a:p>
      </dgm:t>
    </dgm:pt>
    <dgm:pt modelId="{BC2A6943-88F8-4302-A4F9-BE87F2154EBE}" type="parTrans" cxnId="{9FF08557-9E98-4B6A-837D-536C2D5D8C40}">
      <dgm:prSet/>
      <dgm:spPr/>
      <dgm:t>
        <a:bodyPr/>
        <a:lstStyle/>
        <a:p>
          <a:endParaRPr lang="en-US"/>
        </a:p>
      </dgm:t>
    </dgm:pt>
    <dgm:pt modelId="{F30DC36C-37D8-4AD3-B3A1-7DEE30F8ADEA}" type="sibTrans" cxnId="{9FF08557-9E98-4B6A-837D-536C2D5D8C40}">
      <dgm:prSet/>
      <dgm:spPr/>
      <dgm:t>
        <a:bodyPr/>
        <a:lstStyle/>
        <a:p>
          <a:endParaRPr lang="en-US"/>
        </a:p>
      </dgm:t>
    </dgm:pt>
    <dgm:pt modelId="{6B89A517-FCC1-45AC-B583-D5729BD881A3}">
      <dgm:prSet phldrT="[Text]"/>
      <dgm:spPr/>
      <dgm:t>
        <a:bodyPr/>
        <a:lstStyle/>
        <a:p>
          <a:r>
            <a:rPr lang="en-US" dirty="0"/>
            <a:t>~11% of US market</a:t>
          </a:r>
        </a:p>
      </dgm:t>
    </dgm:pt>
    <dgm:pt modelId="{47BDB7B6-8C15-441B-8B31-18127244AE03}" type="parTrans" cxnId="{25FA420E-634A-4A2C-A8A8-B138E0E192C7}">
      <dgm:prSet/>
      <dgm:spPr/>
      <dgm:t>
        <a:bodyPr/>
        <a:lstStyle/>
        <a:p>
          <a:endParaRPr lang="en-US"/>
        </a:p>
      </dgm:t>
    </dgm:pt>
    <dgm:pt modelId="{ABFD5075-7103-4BFA-9EDC-28D7468DE894}" type="sibTrans" cxnId="{25FA420E-634A-4A2C-A8A8-B138E0E192C7}">
      <dgm:prSet/>
      <dgm:spPr/>
      <dgm:t>
        <a:bodyPr/>
        <a:lstStyle/>
        <a:p>
          <a:endParaRPr lang="en-US"/>
        </a:p>
      </dgm:t>
    </dgm:pt>
    <dgm:pt modelId="{55FED2EC-5ECB-4CF9-A716-3F968695AD12}">
      <dgm:prSet phldrT="[Text]"/>
      <dgm:spPr/>
      <dgm:t>
        <a:bodyPr/>
        <a:lstStyle/>
        <a:p>
          <a:r>
            <a:rPr lang="en-US" dirty="0"/>
            <a:t>Crude</a:t>
          </a:r>
        </a:p>
      </dgm:t>
    </dgm:pt>
    <dgm:pt modelId="{14180C9A-6374-4217-BAAC-D6E61B030C95}" type="parTrans" cxnId="{BE7715C5-7EFF-45CD-AB52-29B417A1CBF0}">
      <dgm:prSet/>
      <dgm:spPr/>
      <dgm:t>
        <a:bodyPr/>
        <a:lstStyle/>
        <a:p>
          <a:endParaRPr lang="en-US"/>
        </a:p>
      </dgm:t>
    </dgm:pt>
    <dgm:pt modelId="{B9A919B8-F747-4B25-86F4-59B4B89DAE19}" type="sibTrans" cxnId="{BE7715C5-7EFF-45CD-AB52-29B417A1CBF0}">
      <dgm:prSet/>
      <dgm:spPr/>
      <dgm:t>
        <a:bodyPr/>
        <a:lstStyle/>
        <a:p>
          <a:endParaRPr lang="en-US"/>
        </a:p>
      </dgm:t>
    </dgm:pt>
    <dgm:pt modelId="{7A0C0FA7-0F50-4DE2-8C4F-998D92F4EE29}">
      <dgm:prSet phldrT="[Text]"/>
      <dgm:spPr/>
      <dgm:t>
        <a:bodyPr/>
        <a:lstStyle/>
        <a:p>
          <a:r>
            <a:rPr lang="en-US" dirty="0"/>
            <a:t>Refined Products</a:t>
          </a:r>
        </a:p>
      </dgm:t>
    </dgm:pt>
    <dgm:pt modelId="{77C371AB-483A-46DF-87ED-04DDF3F3F89B}" type="parTrans" cxnId="{AD25F5E6-9FD5-4741-8434-73E6ED394243}">
      <dgm:prSet/>
      <dgm:spPr/>
      <dgm:t>
        <a:bodyPr/>
        <a:lstStyle/>
        <a:p>
          <a:endParaRPr lang="en-US"/>
        </a:p>
      </dgm:t>
    </dgm:pt>
    <dgm:pt modelId="{EBCF0094-0BB2-4547-AF53-80522E749A61}" type="sibTrans" cxnId="{AD25F5E6-9FD5-4741-8434-73E6ED394243}">
      <dgm:prSet/>
      <dgm:spPr/>
      <dgm:t>
        <a:bodyPr/>
        <a:lstStyle/>
        <a:p>
          <a:endParaRPr lang="en-US"/>
        </a:p>
      </dgm:t>
    </dgm:pt>
    <dgm:pt modelId="{539C58C2-1849-4C87-BEA4-4B0FEE3047E8}">
      <dgm:prSet phldrT="[Text]"/>
      <dgm:spPr/>
      <dgm:t>
        <a:bodyPr/>
        <a:lstStyle/>
        <a:p>
          <a:r>
            <a:rPr lang="en-US" dirty="0"/>
            <a:t>Large crude by rail presence, marketed 1B barrels in 2019</a:t>
          </a:r>
        </a:p>
      </dgm:t>
    </dgm:pt>
    <dgm:pt modelId="{65E79355-2592-4328-A62D-2D170F2AEE0B}" type="parTrans" cxnId="{C84D924A-4677-48C1-8865-D645F265EB31}">
      <dgm:prSet/>
      <dgm:spPr/>
      <dgm:t>
        <a:bodyPr/>
        <a:lstStyle/>
        <a:p>
          <a:endParaRPr lang="en-US"/>
        </a:p>
      </dgm:t>
    </dgm:pt>
    <dgm:pt modelId="{1C54C6E6-FACF-4166-A486-F107C8A3A547}" type="sibTrans" cxnId="{C84D924A-4677-48C1-8865-D645F265EB31}">
      <dgm:prSet/>
      <dgm:spPr/>
      <dgm:t>
        <a:bodyPr/>
        <a:lstStyle/>
        <a:p>
          <a:endParaRPr lang="en-US"/>
        </a:p>
      </dgm:t>
    </dgm:pt>
    <dgm:pt modelId="{DB4AD67F-B5B0-4A23-8CD7-5A64C075359A}">
      <dgm:prSet phldrT="[Text]"/>
      <dgm:spPr/>
      <dgm:t>
        <a:bodyPr/>
        <a:lstStyle/>
        <a:p>
          <a:r>
            <a:rPr lang="en-US" dirty="0"/>
            <a:t>Origin and destination terminals in Permian and New Orleans</a:t>
          </a:r>
        </a:p>
      </dgm:t>
    </dgm:pt>
    <dgm:pt modelId="{F1F0854C-A5C3-4BE0-A054-FEE4CF20BF99}" type="parTrans" cxnId="{D73C050A-55A5-49D1-B683-69BB122A4DED}">
      <dgm:prSet/>
      <dgm:spPr/>
      <dgm:t>
        <a:bodyPr/>
        <a:lstStyle/>
        <a:p>
          <a:endParaRPr lang="en-US"/>
        </a:p>
      </dgm:t>
    </dgm:pt>
    <dgm:pt modelId="{8E9CFE98-07E7-4F2E-AC15-7B9947D8FB95}" type="sibTrans" cxnId="{D73C050A-55A5-49D1-B683-69BB122A4DED}">
      <dgm:prSet/>
      <dgm:spPr/>
      <dgm:t>
        <a:bodyPr/>
        <a:lstStyle/>
        <a:p>
          <a:endParaRPr lang="en-US"/>
        </a:p>
      </dgm:t>
    </dgm:pt>
    <dgm:pt modelId="{1C081CDB-8598-4871-ABF8-6D271A9A9753}">
      <dgm:prSet phldrT="[Text]"/>
      <dgm:spPr/>
      <dgm:t>
        <a:bodyPr/>
        <a:lstStyle/>
        <a:p>
          <a:r>
            <a:rPr lang="en-US" dirty="0"/>
            <a:t>Large export program to Mexico</a:t>
          </a:r>
        </a:p>
      </dgm:t>
    </dgm:pt>
    <dgm:pt modelId="{B31F5EB5-55D6-4B68-9515-6B70D9833036}" type="parTrans" cxnId="{9F338086-5DBF-45A6-9903-0F1C6C31D313}">
      <dgm:prSet/>
      <dgm:spPr/>
      <dgm:t>
        <a:bodyPr/>
        <a:lstStyle/>
        <a:p>
          <a:endParaRPr lang="en-US"/>
        </a:p>
      </dgm:t>
    </dgm:pt>
    <dgm:pt modelId="{278BA62E-399E-418E-89C5-182B3745813C}" type="sibTrans" cxnId="{9F338086-5DBF-45A6-9903-0F1C6C31D313}">
      <dgm:prSet/>
      <dgm:spPr/>
      <dgm:t>
        <a:bodyPr/>
        <a:lstStyle/>
        <a:p>
          <a:endParaRPr lang="en-US"/>
        </a:p>
      </dgm:t>
    </dgm:pt>
    <dgm:pt modelId="{1C8D7A1E-2C1F-4FE9-8956-710B0738AF83}">
      <dgm:prSet phldrT="[Text]"/>
      <dgm:spPr/>
      <dgm:t>
        <a:bodyPr/>
        <a:lstStyle/>
        <a:p>
          <a:r>
            <a:rPr lang="en-US" dirty="0"/>
            <a:t>Focus on regions underserved by rail and pipe</a:t>
          </a:r>
        </a:p>
      </dgm:t>
    </dgm:pt>
    <dgm:pt modelId="{11770656-2983-4087-A022-1C7E85055FB8}" type="parTrans" cxnId="{1411C2F7-C67C-4FE5-A6E5-8447D9CDECC3}">
      <dgm:prSet/>
      <dgm:spPr/>
      <dgm:t>
        <a:bodyPr/>
        <a:lstStyle/>
        <a:p>
          <a:endParaRPr lang="en-US"/>
        </a:p>
      </dgm:t>
    </dgm:pt>
    <dgm:pt modelId="{5592FC0F-D4D1-4A03-877A-0936D6AABAF6}" type="sibTrans" cxnId="{1411C2F7-C67C-4FE5-A6E5-8447D9CDECC3}">
      <dgm:prSet/>
      <dgm:spPr/>
      <dgm:t>
        <a:bodyPr/>
        <a:lstStyle/>
        <a:p>
          <a:endParaRPr lang="en-US"/>
        </a:p>
      </dgm:t>
    </dgm:pt>
    <dgm:pt modelId="{A1FD9EC8-3654-4E42-95CB-DEC91EED928F}">
      <dgm:prSet phldrT="[Text]"/>
      <dgm:spPr/>
      <dgm:t>
        <a:bodyPr/>
        <a:lstStyle/>
        <a:p>
          <a:r>
            <a:rPr lang="en-US" dirty="0"/>
            <a:t>Have sold to 20+ countries; large tank position on the Gulf; largest shipper into Canada</a:t>
          </a:r>
        </a:p>
      </dgm:t>
    </dgm:pt>
    <dgm:pt modelId="{4AB083DD-82CA-43E3-AF19-93D33E398174}" type="parTrans" cxnId="{A013C084-DD20-4FF6-93BC-03814917D0B3}">
      <dgm:prSet/>
      <dgm:spPr/>
      <dgm:t>
        <a:bodyPr/>
        <a:lstStyle/>
        <a:p>
          <a:endParaRPr lang="en-US"/>
        </a:p>
      </dgm:t>
    </dgm:pt>
    <dgm:pt modelId="{383723CC-DED6-40A2-B309-5B026148F8C1}" type="sibTrans" cxnId="{A013C084-DD20-4FF6-93BC-03814917D0B3}">
      <dgm:prSet/>
      <dgm:spPr/>
      <dgm:t>
        <a:bodyPr/>
        <a:lstStyle/>
        <a:p>
          <a:endParaRPr lang="en-US"/>
        </a:p>
      </dgm:t>
    </dgm:pt>
    <dgm:pt modelId="{63CD4F23-AA15-456D-B141-C2EBD28B9FD3}" type="pres">
      <dgm:prSet presAssocID="{658F5970-70D6-4D9B-84BF-50FAD691293A}" presName="Name0" presStyleCnt="0">
        <dgm:presLayoutVars>
          <dgm:dir/>
          <dgm:animLvl val="lvl"/>
          <dgm:resizeHandles val="exact"/>
        </dgm:presLayoutVars>
      </dgm:prSet>
      <dgm:spPr/>
    </dgm:pt>
    <dgm:pt modelId="{F94CB45F-2B25-4C27-A7A9-20686EEBDEC7}" type="pres">
      <dgm:prSet presAssocID="{4E7A907F-2F89-4422-8D66-DCB3B1062901}" presName="linNode" presStyleCnt="0"/>
      <dgm:spPr/>
    </dgm:pt>
    <dgm:pt modelId="{F0B31A32-D849-4328-B760-E5B9241BEFEB}" type="pres">
      <dgm:prSet presAssocID="{4E7A907F-2F89-4422-8D66-DCB3B1062901}" presName="parentText" presStyleLbl="node1" presStyleIdx="0" presStyleCnt="5">
        <dgm:presLayoutVars>
          <dgm:chMax val="1"/>
          <dgm:bulletEnabled val="1"/>
        </dgm:presLayoutVars>
      </dgm:prSet>
      <dgm:spPr/>
    </dgm:pt>
    <dgm:pt modelId="{B0A19EBE-1D0B-4993-9DE1-251599F84FF6}" type="pres">
      <dgm:prSet presAssocID="{4E7A907F-2F89-4422-8D66-DCB3B1062901}" presName="descendantText" presStyleLbl="alignAccFollowNode1" presStyleIdx="0" presStyleCnt="5">
        <dgm:presLayoutVars>
          <dgm:bulletEnabled val="1"/>
        </dgm:presLayoutVars>
      </dgm:prSet>
      <dgm:spPr/>
    </dgm:pt>
    <dgm:pt modelId="{6937DD77-697E-481C-A3B8-D1FB60B878E9}" type="pres">
      <dgm:prSet presAssocID="{5F6EACC2-14B6-41BA-A31B-DADC978C3842}" presName="sp" presStyleCnt="0"/>
      <dgm:spPr/>
    </dgm:pt>
    <dgm:pt modelId="{76041DBA-9206-4E24-9B7B-48ABD94FA518}" type="pres">
      <dgm:prSet presAssocID="{7F5633CA-83D2-4B06-B4EC-E48525D42EE8}" presName="linNode" presStyleCnt="0"/>
      <dgm:spPr/>
    </dgm:pt>
    <dgm:pt modelId="{6B14A2F3-60A0-4EC2-94B2-95D82290C4F6}" type="pres">
      <dgm:prSet presAssocID="{7F5633CA-83D2-4B06-B4EC-E48525D42EE8}" presName="parentText" presStyleLbl="node1" presStyleIdx="1" presStyleCnt="5">
        <dgm:presLayoutVars>
          <dgm:chMax val="1"/>
          <dgm:bulletEnabled val="1"/>
        </dgm:presLayoutVars>
      </dgm:prSet>
      <dgm:spPr/>
    </dgm:pt>
    <dgm:pt modelId="{106C8414-E965-4F8E-83A4-E3A7EC4494A0}" type="pres">
      <dgm:prSet presAssocID="{7F5633CA-83D2-4B06-B4EC-E48525D42EE8}" presName="descendantText" presStyleLbl="alignAccFollowNode1" presStyleIdx="1" presStyleCnt="5">
        <dgm:presLayoutVars>
          <dgm:bulletEnabled val="1"/>
        </dgm:presLayoutVars>
      </dgm:prSet>
      <dgm:spPr/>
    </dgm:pt>
    <dgm:pt modelId="{D99CD2C9-6C01-4733-A4F2-2D8506ECE8FD}" type="pres">
      <dgm:prSet presAssocID="{6C880B41-7DD9-41EA-8D57-C0822E3F287D}" presName="sp" presStyleCnt="0"/>
      <dgm:spPr/>
    </dgm:pt>
    <dgm:pt modelId="{0DD1CA42-4331-49CB-B360-7FC7234C1637}" type="pres">
      <dgm:prSet presAssocID="{802442BB-8D1A-43DB-864F-09FFA76AE2D2}" presName="linNode" presStyleCnt="0"/>
      <dgm:spPr/>
    </dgm:pt>
    <dgm:pt modelId="{314F085B-57DA-4FED-B527-0D560E19F8E9}" type="pres">
      <dgm:prSet presAssocID="{802442BB-8D1A-43DB-864F-09FFA76AE2D2}" presName="parentText" presStyleLbl="node1" presStyleIdx="2" presStyleCnt="5">
        <dgm:presLayoutVars>
          <dgm:chMax val="1"/>
          <dgm:bulletEnabled val="1"/>
        </dgm:presLayoutVars>
      </dgm:prSet>
      <dgm:spPr/>
    </dgm:pt>
    <dgm:pt modelId="{646D4FEF-C119-47E4-8325-4C110715E925}" type="pres">
      <dgm:prSet presAssocID="{802442BB-8D1A-43DB-864F-09FFA76AE2D2}" presName="descendantText" presStyleLbl="alignAccFollowNode1" presStyleIdx="2" presStyleCnt="5">
        <dgm:presLayoutVars>
          <dgm:bulletEnabled val="1"/>
        </dgm:presLayoutVars>
      </dgm:prSet>
      <dgm:spPr/>
    </dgm:pt>
    <dgm:pt modelId="{4CA825F3-4FEF-44F7-A2C7-CF6D0775106C}" type="pres">
      <dgm:prSet presAssocID="{6A19530A-A681-4D2E-830F-5A2C459E8A32}" presName="sp" presStyleCnt="0"/>
      <dgm:spPr/>
    </dgm:pt>
    <dgm:pt modelId="{3E43B26A-59F0-4BE4-AA8F-E25B26FE8A39}" type="pres">
      <dgm:prSet presAssocID="{55FED2EC-5ECB-4CF9-A716-3F968695AD12}" presName="linNode" presStyleCnt="0"/>
      <dgm:spPr/>
    </dgm:pt>
    <dgm:pt modelId="{655CD0DE-3343-4202-A728-5E8BAC494576}" type="pres">
      <dgm:prSet presAssocID="{55FED2EC-5ECB-4CF9-A716-3F968695AD12}" presName="parentText" presStyleLbl="node1" presStyleIdx="3" presStyleCnt="5">
        <dgm:presLayoutVars>
          <dgm:chMax val="1"/>
          <dgm:bulletEnabled val="1"/>
        </dgm:presLayoutVars>
      </dgm:prSet>
      <dgm:spPr/>
    </dgm:pt>
    <dgm:pt modelId="{C581A71E-6B0B-4739-A31E-271C7DA519F2}" type="pres">
      <dgm:prSet presAssocID="{55FED2EC-5ECB-4CF9-A716-3F968695AD12}" presName="descendantText" presStyleLbl="alignAccFollowNode1" presStyleIdx="3" presStyleCnt="5">
        <dgm:presLayoutVars>
          <dgm:bulletEnabled val="1"/>
        </dgm:presLayoutVars>
      </dgm:prSet>
      <dgm:spPr/>
    </dgm:pt>
    <dgm:pt modelId="{A66C5489-6E87-4CD8-9109-20A22F229613}" type="pres">
      <dgm:prSet presAssocID="{B9A919B8-F747-4B25-86F4-59B4B89DAE19}" presName="sp" presStyleCnt="0"/>
      <dgm:spPr/>
    </dgm:pt>
    <dgm:pt modelId="{180E38AA-9F68-4303-B9ED-5C8D3DE4ABF4}" type="pres">
      <dgm:prSet presAssocID="{7A0C0FA7-0F50-4DE2-8C4F-998D92F4EE29}" presName="linNode" presStyleCnt="0"/>
      <dgm:spPr/>
    </dgm:pt>
    <dgm:pt modelId="{13ECA5D2-7C33-4B42-846B-F65C05DCF3E8}" type="pres">
      <dgm:prSet presAssocID="{7A0C0FA7-0F50-4DE2-8C4F-998D92F4EE29}" presName="parentText" presStyleLbl="node1" presStyleIdx="4" presStyleCnt="5">
        <dgm:presLayoutVars>
          <dgm:chMax val="1"/>
          <dgm:bulletEnabled val="1"/>
        </dgm:presLayoutVars>
      </dgm:prSet>
      <dgm:spPr/>
    </dgm:pt>
    <dgm:pt modelId="{EBAFA291-0BAA-4818-8FC1-EA46B3B7309A}" type="pres">
      <dgm:prSet presAssocID="{7A0C0FA7-0F50-4DE2-8C4F-998D92F4EE29}" presName="descendantText" presStyleLbl="alignAccFollowNode1" presStyleIdx="4" presStyleCnt="5">
        <dgm:presLayoutVars>
          <dgm:bulletEnabled val="1"/>
        </dgm:presLayoutVars>
      </dgm:prSet>
      <dgm:spPr/>
    </dgm:pt>
  </dgm:ptLst>
  <dgm:cxnLst>
    <dgm:cxn modelId="{D73C050A-55A5-49D1-B683-69BB122A4DED}" srcId="{55FED2EC-5ECB-4CF9-A716-3F968695AD12}" destId="{DB4AD67F-B5B0-4A23-8CD7-5A64C075359A}" srcOrd="1" destOrd="0" parTransId="{F1F0854C-A5C3-4BE0-A054-FEE4CF20BF99}" sibTransId="{8E9CFE98-07E7-4F2E-AC15-7B9947D8FB95}"/>
    <dgm:cxn modelId="{28400C0A-622B-48D5-9EA2-EB513FFCC695}" srcId="{658F5970-70D6-4D9B-84BF-50FAD691293A}" destId="{4E7A907F-2F89-4422-8D66-DCB3B1062901}" srcOrd="0" destOrd="0" parTransId="{8C83AAF3-C50A-4624-9CB2-48F108B79738}" sibTransId="{5F6EACC2-14B6-41BA-A31B-DADC978C3842}"/>
    <dgm:cxn modelId="{040B840C-7989-408F-8F4D-CD478F371F06}" type="presOf" srcId="{7F5633CA-83D2-4B06-B4EC-E48525D42EE8}" destId="{6B14A2F3-60A0-4EC2-94B2-95D82290C4F6}" srcOrd="0" destOrd="0" presId="urn:microsoft.com/office/officeart/2005/8/layout/vList5"/>
    <dgm:cxn modelId="{25FA420E-634A-4A2C-A8A8-B138E0E192C7}" srcId="{802442BB-8D1A-43DB-864F-09FFA76AE2D2}" destId="{6B89A517-FCC1-45AC-B583-D5729BD881A3}" srcOrd="1" destOrd="0" parTransId="{47BDB7B6-8C15-441B-8B31-18127244AE03}" sibTransId="{ABFD5075-7103-4BFA-9EDC-28D7468DE894}"/>
    <dgm:cxn modelId="{58478913-4D5A-4D6C-9FBB-2BB7E2CAB371}" type="presOf" srcId="{4E7A907F-2F89-4422-8D66-DCB3B1062901}" destId="{F0B31A32-D849-4328-B760-E5B9241BEFEB}" srcOrd="0" destOrd="0" presId="urn:microsoft.com/office/officeart/2005/8/layout/vList5"/>
    <dgm:cxn modelId="{DAB2EF19-6F24-43C9-9013-AADA9B428CA9}" type="presOf" srcId="{A2B4E51E-52EE-4C94-BD72-75EB25E913BF}" destId="{B0A19EBE-1D0B-4993-9DE1-251599F84FF6}" srcOrd="0" destOrd="0" presId="urn:microsoft.com/office/officeart/2005/8/layout/vList5"/>
    <dgm:cxn modelId="{36A00828-7988-4992-A397-AF5795D46ABD}" type="presOf" srcId="{539C58C2-1849-4C87-BEA4-4B0FEE3047E8}" destId="{C581A71E-6B0B-4739-A31E-271C7DA519F2}" srcOrd="0" destOrd="0" presId="urn:microsoft.com/office/officeart/2005/8/layout/vList5"/>
    <dgm:cxn modelId="{B8C01D30-2793-4B93-B9CB-C52BA9D8A4C1}" type="presOf" srcId="{7A0C0FA7-0F50-4DE2-8C4F-998D92F4EE29}" destId="{13ECA5D2-7C33-4B42-846B-F65C05DCF3E8}" srcOrd="0" destOrd="0" presId="urn:microsoft.com/office/officeart/2005/8/layout/vList5"/>
    <dgm:cxn modelId="{FD087E5C-089B-41D3-9901-16C7988EA0DA}" type="presOf" srcId="{6B89A517-FCC1-45AC-B583-D5729BD881A3}" destId="{646D4FEF-C119-47E4-8325-4C110715E925}" srcOrd="0" destOrd="1" presId="urn:microsoft.com/office/officeart/2005/8/layout/vList5"/>
    <dgm:cxn modelId="{DC6D2344-E6B3-4A00-9908-3518193F186D}" type="presOf" srcId="{677F2F15-E455-4515-B1A3-50D90BFC1E9B}" destId="{B0A19EBE-1D0B-4993-9DE1-251599F84FF6}" srcOrd="0" destOrd="1" presId="urn:microsoft.com/office/officeart/2005/8/layout/vList5"/>
    <dgm:cxn modelId="{CBDB3745-9411-4473-A292-68AA61BC7F3C}" type="presOf" srcId="{1C8D7A1E-2C1F-4FE9-8956-710B0738AF83}" destId="{EBAFA291-0BAA-4818-8FC1-EA46B3B7309A}" srcOrd="0" destOrd="1" presId="urn:microsoft.com/office/officeart/2005/8/layout/vList5"/>
    <dgm:cxn modelId="{65015A47-7255-467B-B421-C06327FEB223}" type="presOf" srcId="{55FED2EC-5ECB-4CF9-A716-3F968695AD12}" destId="{655CD0DE-3343-4202-A728-5E8BAC494576}" srcOrd="0" destOrd="0" presId="urn:microsoft.com/office/officeart/2005/8/layout/vList5"/>
    <dgm:cxn modelId="{C84D924A-4677-48C1-8865-D645F265EB31}" srcId="{55FED2EC-5ECB-4CF9-A716-3F968695AD12}" destId="{539C58C2-1849-4C87-BEA4-4B0FEE3047E8}" srcOrd="0" destOrd="0" parTransId="{65E79355-2592-4328-A62D-2D170F2AEE0B}" sibTransId="{1C54C6E6-FACF-4166-A486-F107C8A3A547}"/>
    <dgm:cxn modelId="{4F853C70-6AC7-4664-BFFB-C288019365EE}" type="presOf" srcId="{1C081CDB-8598-4871-ABF8-6D271A9A9753}" destId="{EBAFA291-0BAA-4818-8FC1-EA46B3B7309A}" srcOrd="0" destOrd="0" presId="urn:microsoft.com/office/officeart/2005/8/layout/vList5"/>
    <dgm:cxn modelId="{31FF2F51-DCE9-4E00-819D-80F853AF01F8}" type="presOf" srcId="{DB4AD67F-B5B0-4A23-8CD7-5A64C075359A}" destId="{C581A71E-6B0B-4739-A31E-271C7DA519F2}" srcOrd="0" destOrd="1" presId="urn:microsoft.com/office/officeart/2005/8/layout/vList5"/>
    <dgm:cxn modelId="{9FF08557-9E98-4B6A-837D-536C2D5D8C40}" srcId="{802442BB-8D1A-43DB-864F-09FFA76AE2D2}" destId="{0DDD3E6B-9930-4FE1-9CAE-42C69FA78DEF}" srcOrd="0" destOrd="0" parTransId="{BC2A6943-88F8-4302-A4F9-BE87F2154EBE}" sibTransId="{F30DC36C-37D8-4AD3-B3A1-7DEE30F8ADEA}"/>
    <dgm:cxn modelId="{24C10D7E-8EF2-413D-BCE5-0247C87A73B2}" type="presOf" srcId="{802442BB-8D1A-43DB-864F-09FFA76AE2D2}" destId="{314F085B-57DA-4FED-B527-0D560E19F8E9}" srcOrd="0" destOrd="0" presId="urn:microsoft.com/office/officeart/2005/8/layout/vList5"/>
    <dgm:cxn modelId="{DAC9DB7E-E193-44DD-8E05-5F734C422416}" type="presOf" srcId="{0DDD3E6B-9930-4FE1-9CAE-42C69FA78DEF}" destId="{646D4FEF-C119-47E4-8325-4C110715E925}" srcOrd="0" destOrd="0" presId="urn:microsoft.com/office/officeart/2005/8/layout/vList5"/>
    <dgm:cxn modelId="{A013C084-DD20-4FF6-93BC-03814917D0B3}" srcId="{7F5633CA-83D2-4B06-B4EC-E48525D42EE8}" destId="{A1FD9EC8-3654-4E42-95CB-DEC91EED928F}" srcOrd="1" destOrd="0" parTransId="{4AB083DD-82CA-43E3-AF19-93D33E398174}" sibTransId="{383723CC-DED6-40A2-B309-5B026148F8C1}"/>
    <dgm:cxn modelId="{5180B285-FF32-4AA9-A6AF-C3C98429387F}" type="presOf" srcId="{A1FD9EC8-3654-4E42-95CB-DEC91EED928F}" destId="{106C8414-E965-4F8E-83A4-E3A7EC4494A0}" srcOrd="0" destOrd="1" presId="urn:microsoft.com/office/officeart/2005/8/layout/vList5"/>
    <dgm:cxn modelId="{9F338086-5DBF-45A6-9903-0F1C6C31D313}" srcId="{7A0C0FA7-0F50-4DE2-8C4F-998D92F4EE29}" destId="{1C081CDB-8598-4871-ABF8-6D271A9A9753}" srcOrd="0" destOrd="0" parTransId="{B31F5EB5-55D6-4B68-9515-6B70D9833036}" sibTransId="{278BA62E-399E-418E-89C5-182B3745813C}"/>
    <dgm:cxn modelId="{FAAC8487-1840-4337-A28E-818F46F8A28F}" srcId="{7F5633CA-83D2-4B06-B4EC-E48525D42EE8}" destId="{9DA4D490-4858-4CB1-A4A3-4D68D68918F2}" srcOrd="0" destOrd="0" parTransId="{D75C22C3-1435-4320-8098-2370A56CA5D7}" sibTransId="{1F3520F4-6C59-4CFF-BA79-F78EAA61A6DD}"/>
    <dgm:cxn modelId="{0B62DF9D-2BD9-421E-B72D-8CA69FD9191B}" srcId="{658F5970-70D6-4D9B-84BF-50FAD691293A}" destId="{7F5633CA-83D2-4B06-B4EC-E48525D42EE8}" srcOrd="1" destOrd="0" parTransId="{62D71FE8-C091-45AB-B0C3-19CCF33401A0}" sibTransId="{6C880B41-7DD9-41EA-8D57-C0822E3F287D}"/>
    <dgm:cxn modelId="{4018B2A2-1F30-4FC3-8A1F-263D7CC5CCFE}" srcId="{658F5970-70D6-4D9B-84BF-50FAD691293A}" destId="{802442BB-8D1A-43DB-864F-09FFA76AE2D2}" srcOrd="2" destOrd="0" parTransId="{2AC1A576-17D2-4D5C-82ED-800D275EC3FA}" sibTransId="{6A19530A-A681-4D2E-830F-5A2C459E8A32}"/>
    <dgm:cxn modelId="{1F378DAA-8F76-4141-8570-8ADDCD984A0E}" type="presOf" srcId="{9DA4D490-4858-4CB1-A4A3-4D68D68918F2}" destId="{106C8414-E965-4F8E-83A4-E3A7EC4494A0}" srcOrd="0" destOrd="0" presId="urn:microsoft.com/office/officeart/2005/8/layout/vList5"/>
    <dgm:cxn modelId="{BE28E0B0-D683-4BFC-81D2-BADC6E91B455}" type="presOf" srcId="{658F5970-70D6-4D9B-84BF-50FAD691293A}" destId="{63CD4F23-AA15-456D-B141-C2EBD28B9FD3}" srcOrd="0" destOrd="0" presId="urn:microsoft.com/office/officeart/2005/8/layout/vList5"/>
    <dgm:cxn modelId="{BE7715C5-7EFF-45CD-AB52-29B417A1CBF0}" srcId="{658F5970-70D6-4D9B-84BF-50FAD691293A}" destId="{55FED2EC-5ECB-4CF9-A716-3F968695AD12}" srcOrd="3" destOrd="0" parTransId="{14180C9A-6374-4217-BAAC-D6E61B030C95}" sibTransId="{B9A919B8-F747-4B25-86F4-59B4B89DAE19}"/>
    <dgm:cxn modelId="{7D0857D7-D051-4E6F-98E7-A9758A8D33FC}" srcId="{4E7A907F-2F89-4422-8D66-DCB3B1062901}" destId="{A2B4E51E-52EE-4C94-BD72-75EB25E913BF}" srcOrd="0" destOrd="0" parTransId="{0A8A6070-1E72-4A4C-90D5-AE4DCB9EB303}" sibTransId="{1C0D5941-8609-4875-9749-C54D487A6BDC}"/>
    <dgm:cxn modelId="{0068CFDD-CF7C-4093-9A44-EEDD93632DBB}" srcId="{4E7A907F-2F89-4422-8D66-DCB3B1062901}" destId="{677F2F15-E455-4515-B1A3-50D90BFC1E9B}" srcOrd="1" destOrd="0" parTransId="{19BA595A-90B9-43D7-8D57-2E93530BEAB1}" sibTransId="{37C92504-4C45-41FC-807B-7EC7ED5C6850}"/>
    <dgm:cxn modelId="{AD25F5E6-9FD5-4741-8434-73E6ED394243}" srcId="{658F5970-70D6-4D9B-84BF-50FAD691293A}" destId="{7A0C0FA7-0F50-4DE2-8C4F-998D92F4EE29}" srcOrd="4" destOrd="0" parTransId="{77C371AB-483A-46DF-87ED-04DDF3F3F89B}" sibTransId="{EBCF0094-0BB2-4547-AF53-80522E749A61}"/>
    <dgm:cxn modelId="{1411C2F7-C67C-4FE5-A6E5-8447D9CDECC3}" srcId="{7A0C0FA7-0F50-4DE2-8C4F-998D92F4EE29}" destId="{1C8D7A1E-2C1F-4FE9-8956-710B0738AF83}" srcOrd="1" destOrd="0" parTransId="{11770656-2983-4087-A022-1C7E85055FB8}" sibTransId="{5592FC0F-D4D1-4A03-877A-0936D6AABAF6}"/>
    <dgm:cxn modelId="{B5754F06-357E-47FA-92FD-E38F62DC6651}" type="presParOf" srcId="{63CD4F23-AA15-456D-B141-C2EBD28B9FD3}" destId="{F94CB45F-2B25-4C27-A7A9-20686EEBDEC7}" srcOrd="0" destOrd="0" presId="urn:microsoft.com/office/officeart/2005/8/layout/vList5"/>
    <dgm:cxn modelId="{A7018BC2-B31C-4813-BE0B-834D6A558C4D}" type="presParOf" srcId="{F94CB45F-2B25-4C27-A7A9-20686EEBDEC7}" destId="{F0B31A32-D849-4328-B760-E5B9241BEFEB}" srcOrd="0" destOrd="0" presId="urn:microsoft.com/office/officeart/2005/8/layout/vList5"/>
    <dgm:cxn modelId="{90BD37BA-8540-44F9-8BB0-AE96F8C8FE98}" type="presParOf" srcId="{F94CB45F-2B25-4C27-A7A9-20686EEBDEC7}" destId="{B0A19EBE-1D0B-4993-9DE1-251599F84FF6}" srcOrd="1" destOrd="0" presId="urn:microsoft.com/office/officeart/2005/8/layout/vList5"/>
    <dgm:cxn modelId="{FB978887-B4FF-4E71-AB7B-657B45338E20}" type="presParOf" srcId="{63CD4F23-AA15-456D-B141-C2EBD28B9FD3}" destId="{6937DD77-697E-481C-A3B8-D1FB60B878E9}" srcOrd="1" destOrd="0" presId="urn:microsoft.com/office/officeart/2005/8/layout/vList5"/>
    <dgm:cxn modelId="{4FF63EF7-FD52-4EEE-BEF6-EDF94E1AFCA3}" type="presParOf" srcId="{63CD4F23-AA15-456D-B141-C2EBD28B9FD3}" destId="{76041DBA-9206-4E24-9B7B-48ABD94FA518}" srcOrd="2" destOrd="0" presId="urn:microsoft.com/office/officeart/2005/8/layout/vList5"/>
    <dgm:cxn modelId="{4CDB6D01-1467-41B3-BEA4-9047360CF807}" type="presParOf" srcId="{76041DBA-9206-4E24-9B7B-48ABD94FA518}" destId="{6B14A2F3-60A0-4EC2-94B2-95D82290C4F6}" srcOrd="0" destOrd="0" presId="urn:microsoft.com/office/officeart/2005/8/layout/vList5"/>
    <dgm:cxn modelId="{19318228-81F1-47BA-A062-F5FE0FC1D0C7}" type="presParOf" srcId="{76041DBA-9206-4E24-9B7B-48ABD94FA518}" destId="{106C8414-E965-4F8E-83A4-E3A7EC4494A0}" srcOrd="1" destOrd="0" presId="urn:microsoft.com/office/officeart/2005/8/layout/vList5"/>
    <dgm:cxn modelId="{0FEFCE08-D902-4613-BD1F-164953D9C857}" type="presParOf" srcId="{63CD4F23-AA15-456D-B141-C2EBD28B9FD3}" destId="{D99CD2C9-6C01-4733-A4F2-2D8506ECE8FD}" srcOrd="3" destOrd="0" presId="urn:microsoft.com/office/officeart/2005/8/layout/vList5"/>
    <dgm:cxn modelId="{233955BA-6DA4-472A-BE4F-E5C6937C9C71}" type="presParOf" srcId="{63CD4F23-AA15-456D-B141-C2EBD28B9FD3}" destId="{0DD1CA42-4331-49CB-B360-7FC7234C1637}" srcOrd="4" destOrd="0" presId="urn:microsoft.com/office/officeart/2005/8/layout/vList5"/>
    <dgm:cxn modelId="{47AB9E06-ED95-4D53-8B5F-49DA36640E02}" type="presParOf" srcId="{0DD1CA42-4331-49CB-B360-7FC7234C1637}" destId="{314F085B-57DA-4FED-B527-0D560E19F8E9}" srcOrd="0" destOrd="0" presId="urn:microsoft.com/office/officeart/2005/8/layout/vList5"/>
    <dgm:cxn modelId="{6F07717D-F4B6-451D-B011-2389D30D3DDF}" type="presParOf" srcId="{0DD1CA42-4331-49CB-B360-7FC7234C1637}" destId="{646D4FEF-C119-47E4-8325-4C110715E925}" srcOrd="1" destOrd="0" presId="urn:microsoft.com/office/officeart/2005/8/layout/vList5"/>
    <dgm:cxn modelId="{AB98E1E1-BEC4-45DC-A85B-4ADF76118EBE}" type="presParOf" srcId="{63CD4F23-AA15-456D-B141-C2EBD28B9FD3}" destId="{4CA825F3-4FEF-44F7-A2C7-CF6D0775106C}" srcOrd="5" destOrd="0" presId="urn:microsoft.com/office/officeart/2005/8/layout/vList5"/>
    <dgm:cxn modelId="{7D9BDD38-D88A-4011-8837-0714A6ABA3F2}" type="presParOf" srcId="{63CD4F23-AA15-456D-B141-C2EBD28B9FD3}" destId="{3E43B26A-59F0-4BE4-AA8F-E25B26FE8A39}" srcOrd="6" destOrd="0" presId="urn:microsoft.com/office/officeart/2005/8/layout/vList5"/>
    <dgm:cxn modelId="{639A1750-2363-4E33-82A5-60DD136B10F6}" type="presParOf" srcId="{3E43B26A-59F0-4BE4-AA8F-E25B26FE8A39}" destId="{655CD0DE-3343-4202-A728-5E8BAC494576}" srcOrd="0" destOrd="0" presId="urn:microsoft.com/office/officeart/2005/8/layout/vList5"/>
    <dgm:cxn modelId="{C867107E-25E1-48B6-9A06-C0E226BE5F9A}" type="presParOf" srcId="{3E43B26A-59F0-4BE4-AA8F-E25B26FE8A39}" destId="{C581A71E-6B0B-4739-A31E-271C7DA519F2}" srcOrd="1" destOrd="0" presId="urn:microsoft.com/office/officeart/2005/8/layout/vList5"/>
    <dgm:cxn modelId="{15B209F8-70C0-4582-8FDA-A0423106D362}" type="presParOf" srcId="{63CD4F23-AA15-456D-B141-C2EBD28B9FD3}" destId="{A66C5489-6E87-4CD8-9109-20A22F229613}" srcOrd="7" destOrd="0" presId="urn:microsoft.com/office/officeart/2005/8/layout/vList5"/>
    <dgm:cxn modelId="{8D9E70C8-4450-4A2A-BAED-4EE6AB39545F}" type="presParOf" srcId="{63CD4F23-AA15-456D-B141-C2EBD28B9FD3}" destId="{180E38AA-9F68-4303-B9ED-5C8D3DE4ABF4}" srcOrd="8" destOrd="0" presId="urn:microsoft.com/office/officeart/2005/8/layout/vList5"/>
    <dgm:cxn modelId="{9B0F113C-02D9-48AD-96A7-7EED5E8C1CC9}" type="presParOf" srcId="{180E38AA-9F68-4303-B9ED-5C8D3DE4ABF4}" destId="{13ECA5D2-7C33-4B42-846B-F65C05DCF3E8}" srcOrd="0" destOrd="0" presId="urn:microsoft.com/office/officeart/2005/8/layout/vList5"/>
    <dgm:cxn modelId="{97F75AB7-CB74-420E-859B-2C54E3A72A4E}" type="presParOf" srcId="{180E38AA-9F68-4303-B9ED-5C8D3DE4ABF4}" destId="{EBAFA291-0BAA-4818-8FC1-EA46B3B7309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21C037-1E4A-4852-83B8-787D9DE868E3}" type="doc">
      <dgm:prSet loTypeId="urn:microsoft.com/office/officeart/2005/8/layout/chevron1" loCatId="process" qsTypeId="urn:microsoft.com/office/officeart/2005/8/quickstyle/simple1" qsCatId="simple" csTypeId="urn:microsoft.com/office/officeart/2005/8/colors/accent1_2" csCatId="accent1" phldr="1"/>
      <dgm:spPr/>
    </dgm:pt>
    <dgm:pt modelId="{7C169324-2DC8-4C88-8FB9-87904BA40028}">
      <dgm:prSet phldrT="[Text]" custT="1"/>
      <dgm:spPr>
        <a:solidFill>
          <a:schemeClr val="accent1"/>
        </a:solidFill>
      </dgm:spPr>
      <dgm:t>
        <a:bodyPr/>
        <a:lstStyle/>
        <a:p>
          <a:r>
            <a:rPr lang="en-US" sz="1600" dirty="0"/>
            <a:t>Leverage California Market Position</a:t>
          </a:r>
        </a:p>
      </dgm:t>
    </dgm:pt>
    <dgm:pt modelId="{C0656704-2DC2-40DB-BA11-00984F3B7517}" type="parTrans" cxnId="{3A6ED09B-7EC7-4B88-A557-8C3F52157691}">
      <dgm:prSet/>
      <dgm:spPr/>
      <dgm:t>
        <a:bodyPr/>
        <a:lstStyle/>
        <a:p>
          <a:endParaRPr lang="en-US" sz="1100"/>
        </a:p>
      </dgm:t>
    </dgm:pt>
    <dgm:pt modelId="{6C878958-FAAD-4ECE-BA5D-4F88C0FC875D}" type="sibTrans" cxnId="{3A6ED09B-7EC7-4B88-A557-8C3F52157691}">
      <dgm:prSet/>
      <dgm:spPr/>
      <dgm:t>
        <a:bodyPr/>
        <a:lstStyle/>
        <a:p>
          <a:endParaRPr lang="en-US" sz="1100"/>
        </a:p>
      </dgm:t>
    </dgm:pt>
    <dgm:pt modelId="{15556DB7-BE2C-43D0-B53A-B36E854FCA09}">
      <dgm:prSet phldrT="[Text]" custT="1"/>
      <dgm:spPr>
        <a:solidFill>
          <a:schemeClr val="bg2">
            <a:lumMod val="90000"/>
          </a:schemeClr>
        </a:solidFill>
      </dgm:spPr>
      <dgm:t>
        <a:bodyPr/>
        <a:lstStyle/>
        <a:p>
          <a:r>
            <a:rPr lang="en-US" sz="1600" dirty="0"/>
            <a:t>Carbon Market Knowledge</a:t>
          </a:r>
        </a:p>
      </dgm:t>
    </dgm:pt>
    <dgm:pt modelId="{C91C674D-99B8-4556-969A-4AF847AD92FD}" type="parTrans" cxnId="{E7D229F7-C770-4F4B-B893-59D76BBA7072}">
      <dgm:prSet/>
      <dgm:spPr/>
      <dgm:t>
        <a:bodyPr/>
        <a:lstStyle/>
        <a:p>
          <a:endParaRPr lang="en-US" sz="1100"/>
        </a:p>
      </dgm:t>
    </dgm:pt>
    <dgm:pt modelId="{8BBFFC38-EDCB-4627-9712-ECA625E676A1}" type="sibTrans" cxnId="{E7D229F7-C770-4F4B-B893-59D76BBA7072}">
      <dgm:prSet/>
      <dgm:spPr/>
      <dgm:t>
        <a:bodyPr/>
        <a:lstStyle/>
        <a:p>
          <a:endParaRPr lang="en-US" sz="1100"/>
        </a:p>
      </dgm:t>
    </dgm:pt>
    <dgm:pt modelId="{7CD3AC08-1D32-4FAD-9737-40B89FE2886B}">
      <dgm:prSet phldrT="[Text]" custT="1"/>
      <dgm:spPr>
        <a:solidFill>
          <a:schemeClr val="bg2">
            <a:lumMod val="90000"/>
          </a:schemeClr>
        </a:solidFill>
      </dgm:spPr>
      <dgm:t>
        <a:bodyPr/>
        <a:lstStyle/>
        <a:p>
          <a:r>
            <a:rPr lang="en-US" sz="1600" dirty="0"/>
            <a:t>Provide Optionality: Fuel</a:t>
          </a:r>
        </a:p>
      </dgm:t>
    </dgm:pt>
    <dgm:pt modelId="{74308EF6-9672-4CAA-8947-E7361C41E328}" type="parTrans" cxnId="{AA6A6629-8C4A-4423-B937-A8E0C11D1D1B}">
      <dgm:prSet/>
      <dgm:spPr/>
      <dgm:t>
        <a:bodyPr/>
        <a:lstStyle/>
        <a:p>
          <a:endParaRPr lang="en-US" sz="1100"/>
        </a:p>
      </dgm:t>
    </dgm:pt>
    <dgm:pt modelId="{54808B62-D6D7-47B8-9477-AF00290265F0}" type="sibTrans" cxnId="{AA6A6629-8C4A-4423-B937-A8E0C11D1D1B}">
      <dgm:prSet/>
      <dgm:spPr/>
      <dgm:t>
        <a:bodyPr/>
        <a:lstStyle/>
        <a:p>
          <a:endParaRPr lang="en-US" sz="1100"/>
        </a:p>
      </dgm:t>
    </dgm:pt>
    <dgm:pt modelId="{FE7B622B-FFE4-458C-BA34-78D061FD3870}">
      <dgm:prSet phldrT="[Text]" custT="1"/>
      <dgm:spPr>
        <a:solidFill>
          <a:schemeClr val="bg2">
            <a:lumMod val="90000"/>
          </a:schemeClr>
        </a:solidFill>
      </dgm:spPr>
      <dgm:t>
        <a:bodyPr/>
        <a:lstStyle/>
        <a:p>
          <a:r>
            <a:rPr lang="en-US" sz="1600" dirty="0"/>
            <a:t>Provide Optionality: Industrial</a:t>
          </a:r>
        </a:p>
      </dgm:t>
    </dgm:pt>
    <dgm:pt modelId="{67E1D5DE-44D5-4525-AC4C-FD9D82C981CA}" type="parTrans" cxnId="{21F67322-A523-4242-AC30-C0C1555661CA}">
      <dgm:prSet/>
      <dgm:spPr/>
      <dgm:t>
        <a:bodyPr/>
        <a:lstStyle/>
        <a:p>
          <a:endParaRPr lang="en-US" sz="1400"/>
        </a:p>
      </dgm:t>
    </dgm:pt>
    <dgm:pt modelId="{BE569611-963B-4122-8555-2A0FDC20AD2D}" type="sibTrans" cxnId="{21F67322-A523-4242-AC30-C0C1555661CA}">
      <dgm:prSet/>
      <dgm:spPr/>
      <dgm:t>
        <a:bodyPr/>
        <a:lstStyle/>
        <a:p>
          <a:endParaRPr lang="en-US" sz="1400"/>
        </a:p>
      </dgm:t>
    </dgm:pt>
    <dgm:pt modelId="{9971F424-5AD4-46F3-BD14-64D642CF8B9C}" type="pres">
      <dgm:prSet presAssocID="{DE21C037-1E4A-4852-83B8-787D9DE868E3}" presName="Name0" presStyleCnt="0">
        <dgm:presLayoutVars>
          <dgm:dir/>
          <dgm:animLvl val="lvl"/>
          <dgm:resizeHandles val="exact"/>
        </dgm:presLayoutVars>
      </dgm:prSet>
      <dgm:spPr/>
    </dgm:pt>
    <dgm:pt modelId="{9413C3E2-5A0A-44BD-8F77-0CBACF2BCEE4}" type="pres">
      <dgm:prSet presAssocID="{7C169324-2DC8-4C88-8FB9-87904BA40028}" presName="parTxOnly" presStyleLbl="node1" presStyleIdx="0" presStyleCnt="4">
        <dgm:presLayoutVars>
          <dgm:chMax val="0"/>
          <dgm:chPref val="0"/>
          <dgm:bulletEnabled val="1"/>
        </dgm:presLayoutVars>
      </dgm:prSet>
      <dgm:spPr/>
    </dgm:pt>
    <dgm:pt modelId="{DB06CF69-87A6-499D-9087-CF7ECCCE8568}" type="pres">
      <dgm:prSet presAssocID="{6C878958-FAAD-4ECE-BA5D-4F88C0FC875D}" presName="parTxOnlySpace" presStyleCnt="0"/>
      <dgm:spPr/>
    </dgm:pt>
    <dgm:pt modelId="{7D145CCE-0BD7-4A1D-9807-D36BF7375EE2}" type="pres">
      <dgm:prSet presAssocID="{15556DB7-BE2C-43D0-B53A-B36E854FCA09}" presName="parTxOnly" presStyleLbl="node1" presStyleIdx="1" presStyleCnt="4">
        <dgm:presLayoutVars>
          <dgm:chMax val="0"/>
          <dgm:chPref val="0"/>
          <dgm:bulletEnabled val="1"/>
        </dgm:presLayoutVars>
      </dgm:prSet>
      <dgm:spPr/>
    </dgm:pt>
    <dgm:pt modelId="{B151760C-6B72-40A1-BF8E-91078C5D1439}" type="pres">
      <dgm:prSet presAssocID="{8BBFFC38-EDCB-4627-9712-ECA625E676A1}" presName="parTxOnlySpace" presStyleCnt="0"/>
      <dgm:spPr/>
    </dgm:pt>
    <dgm:pt modelId="{823372F3-E5E4-4905-89D3-013713C4C04F}" type="pres">
      <dgm:prSet presAssocID="{7CD3AC08-1D32-4FAD-9737-40B89FE2886B}" presName="parTxOnly" presStyleLbl="node1" presStyleIdx="2" presStyleCnt="4">
        <dgm:presLayoutVars>
          <dgm:chMax val="0"/>
          <dgm:chPref val="0"/>
          <dgm:bulletEnabled val="1"/>
        </dgm:presLayoutVars>
      </dgm:prSet>
      <dgm:spPr/>
    </dgm:pt>
    <dgm:pt modelId="{BF052FAF-8A01-469D-B484-BA940B0BAC62}" type="pres">
      <dgm:prSet presAssocID="{54808B62-D6D7-47B8-9477-AF00290265F0}" presName="parTxOnlySpace" presStyleCnt="0"/>
      <dgm:spPr/>
    </dgm:pt>
    <dgm:pt modelId="{CD7B85FE-B7BD-4C8A-BFFF-D0247D4E9A7F}" type="pres">
      <dgm:prSet presAssocID="{FE7B622B-FFE4-458C-BA34-78D061FD3870}" presName="parTxOnly" presStyleLbl="node1" presStyleIdx="3" presStyleCnt="4">
        <dgm:presLayoutVars>
          <dgm:chMax val="0"/>
          <dgm:chPref val="0"/>
          <dgm:bulletEnabled val="1"/>
        </dgm:presLayoutVars>
      </dgm:prSet>
      <dgm:spPr/>
    </dgm:pt>
  </dgm:ptLst>
  <dgm:cxnLst>
    <dgm:cxn modelId="{21F67322-A523-4242-AC30-C0C1555661CA}" srcId="{DE21C037-1E4A-4852-83B8-787D9DE868E3}" destId="{FE7B622B-FFE4-458C-BA34-78D061FD3870}" srcOrd="3" destOrd="0" parTransId="{67E1D5DE-44D5-4525-AC4C-FD9D82C981CA}" sibTransId="{BE569611-963B-4122-8555-2A0FDC20AD2D}"/>
    <dgm:cxn modelId="{AA6A6629-8C4A-4423-B937-A8E0C11D1D1B}" srcId="{DE21C037-1E4A-4852-83B8-787D9DE868E3}" destId="{7CD3AC08-1D32-4FAD-9737-40B89FE2886B}" srcOrd="2" destOrd="0" parTransId="{74308EF6-9672-4CAA-8947-E7361C41E328}" sibTransId="{54808B62-D6D7-47B8-9477-AF00290265F0}"/>
    <dgm:cxn modelId="{E58EE68B-1156-42EB-8199-E1FAF26A2017}" type="presOf" srcId="{15556DB7-BE2C-43D0-B53A-B36E854FCA09}" destId="{7D145CCE-0BD7-4A1D-9807-D36BF7375EE2}" srcOrd="0" destOrd="0" presId="urn:microsoft.com/office/officeart/2005/8/layout/chevron1"/>
    <dgm:cxn modelId="{CCFB8397-5226-462D-B3E9-2EE66FE724D1}" type="presOf" srcId="{7C169324-2DC8-4C88-8FB9-87904BA40028}" destId="{9413C3E2-5A0A-44BD-8F77-0CBACF2BCEE4}" srcOrd="0" destOrd="0" presId="urn:microsoft.com/office/officeart/2005/8/layout/chevron1"/>
    <dgm:cxn modelId="{3A6ED09B-7EC7-4B88-A557-8C3F52157691}" srcId="{DE21C037-1E4A-4852-83B8-787D9DE868E3}" destId="{7C169324-2DC8-4C88-8FB9-87904BA40028}" srcOrd="0" destOrd="0" parTransId="{C0656704-2DC2-40DB-BA11-00984F3B7517}" sibTransId="{6C878958-FAAD-4ECE-BA5D-4F88C0FC875D}"/>
    <dgm:cxn modelId="{A70C12A5-F180-4277-AA99-D7752386CC11}" type="presOf" srcId="{FE7B622B-FFE4-458C-BA34-78D061FD3870}" destId="{CD7B85FE-B7BD-4C8A-BFFF-D0247D4E9A7F}" srcOrd="0" destOrd="0" presId="urn:microsoft.com/office/officeart/2005/8/layout/chevron1"/>
    <dgm:cxn modelId="{44058FC8-0692-41D4-AB54-6EE674733212}" type="presOf" srcId="{7CD3AC08-1D32-4FAD-9737-40B89FE2886B}" destId="{823372F3-E5E4-4905-89D3-013713C4C04F}" srcOrd="0" destOrd="0" presId="urn:microsoft.com/office/officeart/2005/8/layout/chevron1"/>
    <dgm:cxn modelId="{18CF33D7-FB3A-41C0-952C-E418F7A5F278}" type="presOf" srcId="{DE21C037-1E4A-4852-83B8-787D9DE868E3}" destId="{9971F424-5AD4-46F3-BD14-64D642CF8B9C}" srcOrd="0" destOrd="0" presId="urn:microsoft.com/office/officeart/2005/8/layout/chevron1"/>
    <dgm:cxn modelId="{E7D229F7-C770-4F4B-B893-59D76BBA7072}" srcId="{DE21C037-1E4A-4852-83B8-787D9DE868E3}" destId="{15556DB7-BE2C-43D0-B53A-B36E854FCA09}" srcOrd="1" destOrd="0" parTransId="{C91C674D-99B8-4556-969A-4AF847AD92FD}" sibTransId="{8BBFFC38-EDCB-4627-9712-ECA625E676A1}"/>
    <dgm:cxn modelId="{2B82A18D-A7DD-49FD-BE06-E97D321C6523}" type="presParOf" srcId="{9971F424-5AD4-46F3-BD14-64D642CF8B9C}" destId="{9413C3E2-5A0A-44BD-8F77-0CBACF2BCEE4}" srcOrd="0" destOrd="0" presId="urn:microsoft.com/office/officeart/2005/8/layout/chevron1"/>
    <dgm:cxn modelId="{777E0E35-9EBC-432E-9108-BDF873A0CC39}" type="presParOf" srcId="{9971F424-5AD4-46F3-BD14-64D642CF8B9C}" destId="{DB06CF69-87A6-499D-9087-CF7ECCCE8568}" srcOrd="1" destOrd="0" presId="urn:microsoft.com/office/officeart/2005/8/layout/chevron1"/>
    <dgm:cxn modelId="{EA93C465-9DF5-4ED0-845D-1A722F474EDD}" type="presParOf" srcId="{9971F424-5AD4-46F3-BD14-64D642CF8B9C}" destId="{7D145CCE-0BD7-4A1D-9807-D36BF7375EE2}" srcOrd="2" destOrd="0" presId="urn:microsoft.com/office/officeart/2005/8/layout/chevron1"/>
    <dgm:cxn modelId="{94C9E82C-45C0-4E53-885C-D64E0242DBED}" type="presParOf" srcId="{9971F424-5AD4-46F3-BD14-64D642CF8B9C}" destId="{B151760C-6B72-40A1-BF8E-91078C5D1439}" srcOrd="3" destOrd="0" presId="urn:microsoft.com/office/officeart/2005/8/layout/chevron1"/>
    <dgm:cxn modelId="{29CE10C0-4D07-43CF-8A5B-3F3E05DDE757}" type="presParOf" srcId="{9971F424-5AD4-46F3-BD14-64D642CF8B9C}" destId="{823372F3-E5E4-4905-89D3-013713C4C04F}" srcOrd="4" destOrd="0" presId="urn:microsoft.com/office/officeart/2005/8/layout/chevron1"/>
    <dgm:cxn modelId="{19F2282D-3B91-4C20-BE3F-EB4409EF2E9E}" type="presParOf" srcId="{9971F424-5AD4-46F3-BD14-64D642CF8B9C}" destId="{BF052FAF-8A01-469D-B484-BA940B0BAC62}" srcOrd="5" destOrd="0" presId="urn:microsoft.com/office/officeart/2005/8/layout/chevron1"/>
    <dgm:cxn modelId="{D56E8CA9-B6C8-4D16-9DE5-D9D2D7B69CA3}" type="presParOf" srcId="{9971F424-5AD4-46F3-BD14-64D642CF8B9C}" destId="{CD7B85FE-B7BD-4C8A-BFFF-D0247D4E9A7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21C037-1E4A-4852-83B8-787D9DE868E3}" type="doc">
      <dgm:prSet loTypeId="urn:microsoft.com/office/officeart/2005/8/layout/chevron1" loCatId="process" qsTypeId="urn:microsoft.com/office/officeart/2005/8/quickstyle/simple1" qsCatId="simple" csTypeId="urn:microsoft.com/office/officeart/2005/8/colors/accent1_2" csCatId="accent1" phldr="1"/>
      <dgm:spPr/>
    </dgm:pt>
    <dgm:pt modelId="{7C169324-2DC8-4C88-8FB9-87904BA40028}">
      <dgm:prSet phldrT="[Text]" custT="1"/>
      <dgm:spPr>
        <a:solidFill>
          <a:schemeClr val="bg2">
            <a:lumMod val="90000"/>
          </a:schemeClr>
        </a:solidFill>
      </dgm:spPr>
      <dgm:t>
        <a:bodyPr/>
        <a:lstStyle/>
        <a:p>
          <a:r>
            <a:rPr lang="en-US" sz="1600" dirty="0"/>
            <a:t>Leverage California Market Position</a:t>
          </a:r>
        </a:p>
      </dgm:t>
    </dgm:pt>
    <dgm:pt modelId="{C0656704-2DC2-40DB-BA11-00984F3B7517}" type="parTrans" cxnId="{3A6ED09B-7EC7-4B88-A557-8C3F52157691}">
      <dgm:prSet/>
      <dgm:spPr/>
      <dgm:t>
        <a:bodyPr/>
        <a:lstStyle/>
        <a:p>
          <a:endParaRPr lang="en-US" sz="1100"/>
        </a:p>
      </dgm:t>
    </dgm:pt>
    <dgm:pt modelId="{6C878958-FAAD-4ECE-BA5D-4F88C0FC875D}" type="sibTrans" cxnId="{3A6ED09B-7EC7-4B88-A557-8C3F52157691}">
      <dgm:prSet/>
      <dgm:spPr/>
      <dgm:t>
        <a:bodyPr/>
        <a:lstStyle/>
        <a:p>
          <a:endParaRPr lang="en-US" sz="1100"/>
        </a:p>
      </dgm:t>
    </dgm:pt>
    <dgm:pt modelId="{15556DB7-BE2C-43D0-B53A-B36E854FCA09}">
      <dgm:prSet phldrT="[Text]" custT="1"/>
      <dgm:spPr>
        <a:solidFill>
          <a:schemeClr val="accent1"/>
        </a:solidFill>
      </dgm:spPr>
      <dgm:t>
        <a:bodyPr/>
        <a:lstStyle/>
        <a:p>
          <a:r>
            <a:rPr lang="en-US" sz="1600" dirty="0"/>
            <a:t>Carbon Market Knowledge</a:t>
          </a:r>
        </a:p>
      </dgm:t>
    </dgm:pt>
    <dgm:pt modelId="{C91C674D-99B8-4556-969A-4AF847AD92FD}" type="parTrans" cxnId="{E7D229F7-C770-4F4B-B893-59D76BBA7072}">
      <dgm:prSet/>
      <dgm:spPr/>
      <dgm:t>
        <a:bodyPr/>
        <a:lstStyle/>
        <a:p>
          <a:endParaRPr lang="en-US" sz="1100"/>
        </a:p>
      </dgm:t>
    </dgm:pt>
    <dgm:pt modelId="{8BBFFC38-EDCB-4627-9712-ECA625E676A1}" type="sibTrans" cxnId="{E7D229F7-C770-4F4B-B893-59D76BBA7072}">
      <dgm:prSet/>
      <dgm:spPr/>
      <dgm:t>
        <a:bodyPr/>
        <a:lstStyle/>
        <a:p>
          <a:endParaRPr lang="en-US" sz="1100"/>
        </a:p>
      </dgm:t>
    </dgm:pt>
    <dgm:pt modelId="{7CD3AC08-1D32-4FAD-9737-40B89FE2886B}">
      <dgm:prSet phldrT="[Text]" custT="1"/>
      <dgm:spPr>
        <a:solidFill>
          <a:schemeClr val="bg2">
            <a:lumMod val="90000"/>
          </a:schemeClr>
        </a:solidFill>
      </dgm:spPr>
      <dgm:t>
        <a:bodyPr/>
        <a:lstStyle/>
        <a:p>
          <a:r>
            <a:rPr lang="en-US" sz="1600" dirty="0"/>
            <a:t>Provide Optionality: Fuel</a:t>
          </a:r>
        </a:p>
      </dgm:t>
    </dgm:pt>
    <dgm:pt modelId="{74308EF6-9672-4CAA-8947-E7361C41E328}" type="parTrans" cxnId="{AA6A6629-8C4A-4423-B937-A8E0C11D1D1B}">
      <dgm:prSet/>
      <dgm:spPr/>
      <dgm:t>
        <a:bodyPr/>
        <a:lstStyle/>
        <a:p>
          <a:endParaRPr lang="en-US" sz="1100"/>
        </a:p>
      </dgm:t>
    </dgm:pt>
    <dgm:pt modelId="{54808B62-D6D7-47B8-9477-AF00290265F0}" type="sibTrans" cxnId="{AA6A6629-8C4A-4423-B937-A8E0C11D1D1B}">
      <dgm:prSet/>
      <dgm:spPr/>
      <dgm:t>
        <a:bodyPr/>
        <a:lstStyle/>
        <a:p>
          <a:endParaRPr lang="en-US" sz="1100"/>
        </a:p>
      </dgm:t>
    </dgm:pt>
    <dgm:pt modelId="{FE7B622B-FFE4-458C-BA34-78D061FD3870}">
      <dgm:prSet phldrT="[Text]" custT="1"/>
      <dgm:spPr>
        <a:solidFill>
          <a:schemeClr val="bg2">
            <a:lumMod val="90000"/>
          </a:schemeClr>
        </a:solidFill>
      </dgm:spPr>
      <dgm:t>
        <a:bodyPr/>
        <a:lstStyle/>
        <a:p>
          <a:r>
            <a:rPr lang="en-US" sz="1600" dirty="0"/>
            <a:t>Provide Optionality: Industrial</a:t>
          </a:r>
        </a:p>
      </dgm:t>
    </dgm:pt>
    <dgm:pt modelId="{67E1D5DE-44D5-4525-AC4C-FD9D82C981CA}" type="parTrans" cxnId="{21F67322-A523-4242-AC30-C0C1555661CA}">
      <dgm:prSet/>
      <dgm:spPr/>
      <dgm:t>
        <a:bodyPr/>
        <a:lstStyle/>
        <a:p>
          <a:endParaRPr lang="en-US" sz="1400"/>
        </a:p>
      </dgm:t>
    </dgm:pt>
    <dgm:pt modelId="{BE569611-963B-4122-8555-2A0FDC20AD2D}" type="sibTrans" cxnId="{21F67322-A523-4242-AC30-C0C1555661CA}">
      <dgm:prSet/>
      <dgm:spPr/>
      <dgm:t>
        <a:bodyPr/>
        <a:lstStyle/>
        <a:p>
          <a:endParaRPr lang="en-US" sz="1400"/>
        </a:p>
      </dgm:t>
    </dgm:pt>
    <dgm:pt modelId="{9971F424-5AD4-46F3-BD14-64D642CF8B9C}" type="pres">
      <dgm:prSet presAssocID="{DE21C037-1E4A-4852-83B8-787D9DE868E3}" presName="Name0" presStyleCnt="0">
        <dgm:presLayoutVars>
          <dgm:dir/>
          <dgm:animLvl val="lvl"/>
          <dgm:resizeHandles val="exact"/>
        </dgm:presLayoutVars>
      </dgm:prSet>
      <dgm:spPr/>
    </dgm:pt>
    <dgm:pt modelId="{9413C3E2-5A0A-44BD-8F77-0CBACF2BCEE4}" type="pres">
      <dgm:prSet presAssocID="{7C169324-2DC8-4C88-8FB9-87904BA40028}" presName="parTxOnly" presStyleLbl="node1" presStyleIdx="0" presStyleCnt="4">
        <dgm:presLayoutVars>
          <dgm:chMax val="0"/>
          <dgm:chPref val="0"/>
          <dgm:bulletEnabled val="1"/>
        </dgm:presLayoutVars>
      </dgm:prSet>
      <dgm:spPr/>
    </dgm:pt>
    <dgm:pt modelId="{DB06CF69-87A6-499D-9087-CF7ECCCE8568}" type="pres">
      <dgm:prSet presAssocID="{6C878958-FAAD-4ECE-BA5D-4F88C0FC875D}" presName="parTxOnlySpace" presStyleCnt="0"/>
      <dgm:spPr/>
    </dgm:pt>
    <dgm:pt modelId="{7D145CCE-0BD7-4A1D-9807-D36BF7375EE2}" type="pres">
      <dgm:prSet presAssocID="{15556DB7-BE2C-43D0-B53A-B36E854FCA09}" presName="parTxOnly" presStyleLbl="node1" presStyleIdx="1" presStyleCnt="4">
        <dgm:presLayoutVars>
          <dgm:chMax val="0"/>
          <dgm:chPref val="0"/>
          <dgm:bulletEnabled val="1"/>
        </dgm:presLayoutVars>
      </dgm:prSet>
      <dgm:spPr/>
    </dgm:pt>
    <dgm:pt modelId="{B151760C-6B72-40A1-BF8E-91078C5D1439}" type="pres">
      <dgm:prSet presAssocID="{8BBFFC38-EDCB-4627-9712-ECA625E676A1}" presName="parTxOnlySpace" presStyleCnt="0"/>
      <dgm:spPr/>
    </dgm:pt>
    <dgm:pt modelId="{823372F3-E5E4-4905-89D3-013713C4C04F}" type="pres">
      <dgm:prSet presAssocID="{7CD3AC08-1D32-4FAD-9737-40B89FE2886B}" presName="parTxOnly" presStyleLbl="node1" presStyleIdx="2" presStyleCnt="4">
        <dgm:presLayoutVars>
          <dgm:chMax val="0"/>
          <dgm:chPref val="0"/>
          <dgm:bulletEnabled val="1"/>
        </dgm:presLayoutVars>
      </dgm:prSet>
      <dgm:spPr/>
    </dgm:pt>
    <dgm:pt modelId="{BF052FAF-8A01-469D-B484-BA940B0BAC62}" type="pres">
      <dgm:prSet presAssocID="{54808B62-D6D7-47B8-9477-AF00290265F0}" presName="parTxOnlySpace" presStyleCnt="0"/>
      <dgm:spPr/>
    </dgm:pt>
    <dgm:pt modelId="{CD7B85FE-B7BD-4C8A-BFFF-D0247D4E9A7F}" type="pres">
      <dgm:prSet presAssocID="{FE7B622B-FFE4-458C-BA34-78D061FD3870}" presName="parTxOnly" presStyleLbl="node1" presStyleIdx="3" presStyleCnt="4">
        <dgm:presLayoutVars>
          <dgm:chMax val="0"/>
          <dgm:chPref val="0"/>
          <dgm:bulletEnabled val="1"/>
        </dgm:presLayoutVars>
      </dgm:prSet>
      <dgm:spPr/>
    </dgm:pt>
  </dgm:ptLst>
  <dgm:cxnLst>
    <dgm:cxn modelId="{21F67322-A523-4242-AC30-C0C1555661CA}" srcId="{DE21C037-1E4A-4852-83B8-787D9DE868E3}" destId="{FE7B622B-FFE4-458C-BA34-78D061FD3870}" srcOrd="3" destOrd="0" parTransId="{67E1D5DE-44D5-4525-AC4C-FD9D82C981CA}" sibTransId="{BE569611-963B-4122-8555-2A0FDC20AD2D}"/>
    <dgm:cxn modelId="{AA6A6629-8C4A-4423-B937-A8E0C11D1D1B}" srcId="{DE21C037-1E4A-4852-83B8-787D9DE868E3}" destId="{7CD3AC08-1D32-4FAD-9737-40B89FE2886B}" srcOrd="2" destOrd="0" parTransId="{74308EF6-9672-4CAA-8947-E7361C41E328}" sibTransId="{54808B62-D6D7-47B8-9477-AF00290265F0}"/>
    <dgm:cxn modelId="{CA8F9E78-46E7-44C5-AB07-EA14BCA0E341}" type="presOf" srcId="{15556DB7-BE2C-43D0-B53A-B36E854FCA09}" destId="{7D145CCE-0BD7-4A1D-9807-D36BF7375EE2}" srcOrd="0" destOrd="0" presId="urn:microsoft.com/office/officeart/2005/8/layout/chevron1"/>
    <dgm:cxn modelId="{52DD597B-EA03-49BB-8128-9006D9DCCD45}" type="presOf" srcId="{FE7B622B-FFE4-458C-BA34-78D061FD3870}" destId="{CD7B85FE-B7BD-4C8A-BFFF-D0247D4E9A7F}" srcOrd="0" destOrd="0" presId="urn:microsoft.com/office/officeart/2005/8/layout/chevron1"/>
    <dgm:cxn modelId="{3A6ED09B-7EC7-4B88-A557-8C3F52157691}" srcId="{DE21C037-1E4A-4852-83B8-787D9DE868E3}" destId="{7C169324-2DC8-4C88-8FB9-87904BA40028}" srcOrd="0" destOrd="0" parTransId="{C0656704-2DC2-40DB-BA11-00984F3B7517}" sibTransId="{6C878958-FAAD-4ECE-BA5D-4F88C0FC875D}"/>
    <dgm:cxn modelId="{2AF4DA9C-C6A5-4CF8-9880-01B1CE5F13E6}" type="presOf" srcId="{7C169324-2DC8-4C88-8FB9-87904BA40028}" destId="{9413C3E2-5A0A-44BD-8F77-0CBACF2BCEE4}" srcOrd="0" destOrd="0" presId="urn:microsoft.com/office/officeart/2005/8/layout/chevron1"/>
    <dgm:cxn modelId="{818243E9-BD97-4CDB-B4AC-C762269A93E0}" type="presOf" srcId="{DE21C037-1E4A-4852-83B8-787D9DE868E3}" destId="{9971F424-5AD4-46F3-BD14-64D642CF8B9C}" srcOrd="0" destOrd="0" presId="urn:microsoft.com/office/officeart/2005/8/layout/chevron1"/>
    <dgm:cxn modelId="{E7D229F7-C770-4F4B-B893-59D76BBA7072}" srcId="{DE21C037-1E4A-4852-83B8-787D9DE868E3}" destId="{15556DB7-BE2C-43D0-B53A-B36E854FCA09}" srcOrd="1" destOrd="0" parTransId="{C91C674D-99B8-4556-969A-4AF847AD92FD}" sibTransId="{8BBFFC38-EDCB-4627-9712-ECA625E676A1}"/>
    <dgm:cxn modelId="{A67E5AFF-EC82-454F-B198-9BC76F7DE21D}" type="presOf" srcId="{7CD3AC08-1D32-4FAD-9737-40B89FE2886B}" destId="{823372F3-E5E4-4905-89D3-013713C4C04F}" srcOrd="0" destOrd="0" presId="urn:microsoft.com/office/officeart/2005/8/layout/chevron1"/>
    <dgm:cxn modelId="{A491F67D-DD56-4AE2-84DC-6E7FFDAD1DB4}" type="presParOf" srcId="{9971F424-5AD4-46F3-BD14-64D642CF8B9C}" destId="{9413C3E2-5A0A-44BD-8F77-0CBACF2BCEE4}" srcOrd="0" destOrd="0" presId="urn:microsoft.com/office/officeart/2005/8/layout/chevron1"/>
    <dgm:cxn modelId="{FED7D8B6-2C47-483F-A728-98588E989167}" type="presParOf" srcId="{9971F424-5AD4-46F3-BD14-64D642CF8B9C}" destId="{DB06CF69-87A6-499D-9087-CF7ECCCE8568}" srcOrd="1" destOrd="0" presId="urn:microsoft.com/office/officeart/2005/8/layout/chevron1"/>
    <dgm:cxn modelId="{F09A4CEC-4503-4F67-8A58-37EC16BF466F}" type="presParOf" srcId="{9971F424-5AD4-46F3-BD14-64D642CF8B9C}" destId="{7D145CCE-0BD7-4A1D-9807-D36BF7375EE2}" srcOrd="2" destOrd="0" presId="urn:microsoft.com/office/officeart/2005/8/layout/chevron1"/>
    <dgm:cxn modelId="{C55D1813-5A24-4001-8ED3-7A7DDF0B7EA9}" type="presParOf" srcId="{9971F424-5AD4-46F3-BD14-64D642CF8B9C}" destId="{B151760C-6B72-40A1-BF8E-91078C5D1439}" srcOrd="3" destOrd="0" presId="urn:microsoft.com/office/officeart/2005/8/layout/chevron1"/>
    <dgm:cxn modelId="{39697DDD-7136-4544-BAC7-60D4D9F36A60}" type="presParOf" srcId="{9971F424-5AD4-46F3-BD14-64D642CF8B9C}" destId="{823372F3-E5E4-4905-89D3-013713C4C04F}" srcOrd="4" destOrd="0" presId="urn:microsoft.com/office/officeart/2005/8/layout/chevron1"/>
    <dgm:cxn modelId="{84B663DA-8C0C-4856-B564-94CC269768D2}" type="presParOf" srcId="{9971F424-5AD4-46F3-BD14-64D642CF8B9C}" destId="{BF052FAF-8A01-469D-B484-BA940B0BAC62}" srcOrd="5" destOrd="0" presId="urn:microsoft.com/office/officeart/2005/8/layout/chevron1"/>
    <dgm:cxn modelId="{44379C04-B22E-4719-8E00-397FCF1240C8}" type="presParOf" srcId="{9971F424-5AD4-46F3-BD14-64D642CF8B9C}" destId="{CD7B85FE-B7BD-4C8A-BFFF-D0247D4E9A7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CC1262-AFAF-4A89-B23B-7DE3E95E57EA}"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57A345C-3241-45A6-B007-B8F44CDD9EAD}">
      <dgm:prSet phldrT="[Text]"/>
      <dgm:spPr/>
      <dgm:t>
        <a:bodyPr/>
        <a:lstStyle/>
        <a:p>
          <a:r>
            <a:rPr lang="en-US" i="1" dirty="0"/>
            <a:t>Murex has in-house expertise in GHG modeling</a:t>
          </a:r>
        </a:p>
      </dgm:t>
    </dgm:pt>
    <dgm:pt modelId="{A652A040-F91C-44F9-9DA3-B8607E538462}" type="parTrans" cxnId="{1955FB0A-D2E8-447B-A38E-F7734381C714}">
      <dgm:prSet/>
      <dgm:spPr/>
      <dgm:t>
        <a:bodyPr/>
        <a:lstStyle/>
        <a:p>
          <a:endParaRPr lang="en-US"/>
        </a:p>
      </dgm:t>
    </dgm:pt>
    <dgm:pt modelId="{6BB41F59-86B2-43CD-94BB-3FBCE2F9667D}" type="sibTrans" cxnId="{1955FB0A-D2E8-447B-A38E-F7734381C714}">
      <dgm:prSet/>
      <dgm:spPr/>
      <dgm:t>
        <a:bodyPr/>
        <a:lstStyle/>
        <a:p>
          <a:endParaRPr lang="en-US"/>
        </a:p>
      </dgm:t>
    </dgm:pt>
    <dgm:pt modelId="{03864884-562E-4B00-A6F3-E23F978E716E}">
      <dgm:prSet phldrT="[Text]"/>
      <dgm:spPr/>
      <dgm:t>
        <a:bodyPr/>
        <a:lstStyle/>
        <a:p>
          <a:r>
            <a:rPr lang="en-US" dirty="0"/>
            <a:t>Model </a:t>
          </a:r>
          <a:r>
            <a:rPr lang="en-US" dirty="0" err="1"/>
            <a:t>Aemetis</a:t>
          </a:r>
          <a:r>
            <a:rPr lang="en-US" dirty="0"/>
            <a:t> operational data against international/domestic carbon programs to determine which would yield the highest price</a:t>
          </a:r>
        </a:p>
      </dgm:t>
    </dgm:pt>
    <dgm:pt modelId="{186A2508-0DF1-47B2-8734-6CBF3B5726EF}" type="parTrans" cxnId="{B26D8D8F-1468-4467-B965-478BD229A6A4}">
      <dgm:prSet/>
      <dgm:spPr/>
      <dgm:t>
        <a:bodyPr/>
        <a:lstStyle/>
        <a:p>
          <a:endParaRPr lang="en-US"/>
        </a:p>
      </dgm:t>
    </dgm:pt>
    <dgm:pt modelId="{6BFE6597-442C-44FD-8DA7-794D5F4C12E9}" type="sibTrans" cxnId="{B26D8D8F-1468-4467-B965-478BD229A6A4}">
      <dgm:prSet/>
      <dgm:spPr/>
      <dgm:t>
        <a:bodyPr/>
        <a:lstStyle/>
        <a:p>
          <a:endParaRPr lang="en-US"/>
        </a:p>
      </dgm:t>
    </dgm:pt>
    <dgm:pt modelId="{BCFF24C8-68B0-4057-94F8-76349CD80BA6}">
      <dgm:prSet phldrT="[Text]"/>
      <dgm:spPr/>
      <dgm:t>
        <a:bodyPr/>
        <a:lstStyle/>
        <a:p>
          <a:r>
            <a:rPr lang="en-US" i="1" dirty="0"/>
            <a:t>Murex is an experienced seller into domestic and international carbon markets</a:t>
          </a:r>
        </a:p>
      </dgm:t>
    </dgm:pt>
    <dgm:pt modelId="{ACECD50D-56A3-408A-A11C-13516A8EFAE7}" type="parTrans" cxnId="{6E1539E8-0119-433D-A2EE-DFB3A4627C85}">
      <dgm:prSet/>
      <dgm:spPr/>
      <dgm:t>
        <a:bodyPr/>
        <a:lstStyle/>
        <a:p>
          <a:endParaRPr lang="en-US"/>
        </a:p>
      </dgm:t>
    </dgm:pt>
    <dgm:pt modelId="{762CF0AB-3CD7-4246-A97E-AE4C58651E5D}" type="sibTrans" cxnId="{6E1539E8-0119-433D-A2EE-DFB3A4627C85}">
      <dgm:prSet/>
      <dgm:spPr/>
      <dgm:t>
        <a:bodyPr/>
        <a:lstStyle/>
        <a:p>
          <a:endParaRPr lang="en-US"/>
        </a:p>
      </dgm:t>
    </dgm:pt>
    <dgm:pt modelId="{A1CAA24B-BC83-4241-B2C5-29B38A73A187}">
      <dgm:prSet phldrT="[Text]"/>
      <dgm:spPr/>
      <dgm:t>
        <a:bodyPr/>
        <a:lstStyle/>
        <a:p>
          <a:r>
            <a:rPr lang="en-US" dirty="0"/>
            <a:t>Has sold ethanol into 20+ countries; can leverage relationships to secure shorts for </a:t>
          </a:r>
          <a:r>
            <a:rPr lang="en-US" dirty="0" err="1"/>
            <a:t>Aemetis</a:t>
          </a:r>
          <a:endParaRPr lang="en-US" dirty="0"/>
        </a:p>
      </dgm:t>
    </dgm:pt>
    <dgm:pt modelId="{7E6520F6-5640-454F-8BD9-0623F9E8CC23}" type="parTrans" cxnId="{D5558090-0E2B-45E5-A911-7E350EBE4704}">
      <dgm:prSet/>
      <dgm:spPr/>
      <dgm:t>
        <a:bodyPr/>
        <a:lstStyle/>
        <a:p>
          <a:endParaRPr lang="en-US"/>
        </a:p>
      </dgm:t>
    </dgm:pt>
    <dgm:pt modelId="{27169F2A-EC92-4163-916B-C71A1AB8D0B0}" type="sibTrans" cxnId="{D5558090-0E2B-45E5-A911-7E350EBE4704}">
      <dgm:prSet/>
      <dgm:spPr/>
      <dgm:t>
        <a:bodyPr/>
        <a:lstStyle/>
        <a:p>
          <a:endParaRPr lang="en-US"/>
        </a:p>
      </dgm:t>
    </dgm:pt>
    <dgm:pt modelId="{CDFBDC14-A10D-46DB-B571-748A30B4F90B}">
      <dgm:prSet phldrT="[Text]"/>
      <dgm:spPr/>
      <dgm:t>
        <a:bodyPr/>
        <a:lstStyle/>
        <a:p>
          <a:r>
            <a:rPr lang="en-US" i="1" dirty="0"/>
            <a:t>Murex has expertise evaluating and recommending carbon projects</a:t>
          </a:r>
        </a:p>
      </dgm:t>
    </dgm:pt>
    <dgm:pt modelId="{D36C1B0B-4A6E-4CB2-B3E3-C985F0216EA5}" type="parTrans" cxnId="{4026C249-797D-48C8-A678-700E2C5FC5B7}">
      <dgm:prSet/>
      <dgm:spPr/>
      <dgm:t>
        <a:bodyPr/>
        <a:lstStyle/>
        <a:p>
          <a:endParaRPr lang="en-US"/>
        </a:p>
      </dgm:t>
    </dgm:pt>
    <dgm:pt modelId="{47C860A1-99AC-473D-BEFA-136178119972}" type="sibTrans" cxnId="{4026C249-797D-48C8-A678-700E2C5FC5B7}">
      <dgm:prSet/>
      <dgm:spPr/>
      <dgm:t>
        <a:bodyPr/>
        <a:lstStyle/>
        <a:p>
          <a:endParaRPr lang="en-US"/>
        </a:p>
      </dgm:t>
    </dgm:pt>
    <dgm:pt modelId="{B002418F-10E7-4770-9A02-FCCDA0B5CADB}">
      <dgm:prSet phldrT="[Text]"/>
      <dgm:spPr/>
      <dgm:t>
        <a:bodyPr/>
        <a:lstStyle/>
        <a:p>
          <a:r>
            <a:rPr lang="en-US" dirty="0"/>
            <a:t>Optimize current projects to generate highest netbacks </a:t>
          </a:r>
        </a:p>
      </dgm:t>
    </dgm:pt>
    <dgm:pt modelId="{60FF24CF-7623-4CA3-A07F-3A8BF5B8C27B}" type="parTrans" cxnId="{5C8B290F-A7A6-438D-A6E2-EBB0BF1D6F06}">
      <dgm:prSet/>
      <dgm:spPr/>
      <dgm:t>
        <a:bodyPr/>
        <a:lstStyle/>
        <a:p>
          <a:endParaRPr lang="en-US"/>
        </a:p>
      </dgm:t>
    </dgm:pt>
    <dgm:pt modelId="{B9B37AF1-BE53-45CE-A25B-B27C5C9FC0DC}" type="sibTrans" cxnId="{5C8B290F-A7A6-438D-A6E2-EBB0BF1D6F06}">
      <dgm:prSet/>
      <dgm:spPr/>
      <dgm:t>
        <a:bodyPr/>
        <a:lstStyle/>
        <a:p>
          <a:endParaRPr lang="en-US"/>
        </a:p>
      </dgm:t>
    </dgm:pt>
    <dgm:pt modelId="{C0F8606E-9609-49DF-9E0B-D645BD652B8E}">
      <dgm:prSet/>
      <dgm:spPr/>
      <dgm:t>
        <a:bodyPr/>
        <a:lstStyle/>
        <a:p>
          <a:r>
            <a:rPr lang="en-US" dirty="0"/>
            <a:t>Then would run economics to determine which market has highest overall netback </a:t>
          </a:r>
        </a:p>
      </dgm:t>
    </dgm:pt>
    <dgm:pt modelId="{968FD038-3FCE-4FED-B266-EBB853B774E0}" type="parTrans" cxnId="{DE4C7E48-C008-4B97-90AA-A3E0F47327D9}">
      <dgm:prSet/>
      <dgm:spPr/>
      <dgm:t>
        <a:bodyPr/>
        <a:lstStyle/>
        <a:p>
          <a:endParaRPr lang="en-US"/>
        </a:p>
      </dgm:t>
    </dgm:pt>
    <dgm:pt modelId="{89F29F5A-AFE3-4732-8ED6-DF3EC8CA9C7A}" type="sibTrans" cxnId="{DE4C7E48-C008-4B97-90AA-A3E0F47327D9}">
      <dgm:prSet/>
      <dgm:spPr/>
      <dgm:t>
        <a:bodyPr/>
        <a:lstStyle/>
        <a:p>
          <a:endParaRPr lang="en-US"/>
        </a:p>
      </dgm:t>
    </dgm:pt>
    <dgm:pt modelId="{164FC198-008F-4FC4-9BA9-F2C780CB6C7A}">
      <dgm:prSet/>
      <dgm:spPr/>
      <dgm:t>
        <a:bodyPr/>
        <a:lstStyle/>
        <a:p>
          <a:r>
            <a:rPr lang="en-US" dirty="0"/>
            <a:t>Unique access – only company allowed to import into Columbia</a:t>
          </a:r>
        </a:p>
      </dgm:t>
    </dgm:pt>
    <dgm:pt modelId="{93EDBA05-6BDA-45FB-B24B-D9DFC5D3090D}" type="parTrans" cxnId="{354A0780-39FD-44B3-AA66-B7C369947658}">
      <dgm:prSet/>
      <dgm:spPr/>
      <dgm:t>
        <a:bodyPr/>
        <a:lstStyle/>
        <a:p>
          <a:endParaRPr lang="en-US"/>
        </a:p>
      </dgm:t>
    </dgm:pt>
    <dgm:pt modelId="{8DBDBF95-FEC7-4A9D-9EF3-14DE0EB873DC}" type="sibTrans" cxnId="{354A0780-39FD-44B3-AA66-B7C369947658}">
      <dgm:prSet/>
      <dgm:spPr/>
      <dgm:t>
        <a:bodyPr/>
        <a:lstStyle/>
        <a:p>
          <a:endParaRPr lang="en-US"/>
        </a:p>
      </dgm:t>
    </dgm:pt>
    <dgm:pt modelId="{C8178D45-55D0-440E-BBE1-AD86F0E8C056}">
      <dgm:prSet/>
      <dgm:spPr/>
      <dgm:t>
        <a:bodyPr/>
        <a:lstStyle/>
        <a:p>
          <a:r>
            <a:rPr lang="en-US" dirty="0"/>
            <a:t>Experience in broad range of renewable energy projects including carbon sequestration, wind power, and more</a:t>
          </a:r>
        </a:p>
      </dgm:t>
    </dgm:pt>
    <dgm:pt modelId="{428E6B2A-1EF4-4386-A3F6-87739E3C19AB}" type="parTrans" cxnId="{3215D094-6FE3-4A59-B0F1-02E2AEA05640}">
      <dgm:prSet/>
      <dgm:spPr/>
      <dgm:t>
        <a:bodyPr/>
        <a:lstStyle/>
        <a:p>
          <a:endParaRPr lang="en-US"/>
        </a:p>
      </dgm:t>
    </dgm:pt>
    <dgm:pt modelId="{78CFED34-297F-460C-8065-9EDB7BACB498}" type="sibTrans" cxnId="{3215D094-6FE3-4A59-B0F1-02E2AEA05640}">
      <dgm:prSet/>
      <dgm:spPr/>
      <dgm:t>
        <a:bodyPr/>
        <a:lstStyle/>
        <a:p>
          <a:endParaRPr lang="en-US"/>
        </a:p>
      </dgm:t>
    </dgm:pt>
    <dgm:pt modelId="{C59798AC-3CBA-4E10-9196-8E829D0E34FA}">
      <dgm:prSet/>
      <dgm:spPr/>
      <dgm:t>
        <a:bodyPr/>
        <a:lstStyle/>
        <a:p>
          <a:r>
            <a:rPr lang="en-US" i="1" dirty="0"/>
            <a:t>Murex can leverage strong balance sheet and liquidity to maximize profits</a:t>
          </a:r>
        </a:p>
      </dgm:t>
    </dgm:pt>
    <dgm:pt modelId="{A409F29A-0506-4332-9B2A-E61F815BF35F}" type="parTrans" cxnId="{0B3EE845-FFB1-4A55-B31B-17637ACFAE67}">
      <dgm:prSet/>
      <dgm:spPr/>
      <dgm:t>
        <a:bodyPr/>
        <a:lstStyle/>
        <a:p>
          <a:endParaRPr lang="en-US"/>
        </a:p>
      </dgm:t>
    </dgm:pt>
    <dgm:pt modelId="{8D88620C-B47F-4A8F-981D-F14AA156720F}" type="sibTrans" cxnId="{0B3EE845-FFB1-4A55-B31B-17637ACFAE67}">
      <dgm:prSet/>
      <dgm:spPr/>
      <dgm:t>
        <a:bodyPr/>
        <a:lstStyle/>
        <a:p>
          <a:endParaRPr lang="en-US"/>
        </a:p>
      </dgm:t>
    </dgm:pt>
    <dgm:pt modelId="{50B00304-5E8A-4921-8161-68F5AA57CDAC}">
      <dgm:prSet/>
      <dgm:spPr/>
      <dgm:t>
        <a:bodyPr/>
        <a:lstStyle/>
        <a:p>
          <a:r>
            <a:rPr lang="en-US" dirty="0"/>
            <a:t>Can monetize and maximize value for D3 RINs from </a:t>
          </a:r>
          <a:r>
            <a:rPr lang="en-US" dirty="0" err="1"/>
            <a:t>Aemetis’s</a:t>
          </a:r>
          <a:r>
            <a:rPr lang="en-US" dirty="0"/>
            <a:t> RNG project due to exporter status and balance sheet</a:t>
          </a:r>
        </a:p>
      </dgm:t>
    </dgm:pt>
    <dgm:pt modelId="{453FD89C-7553-4B31-B714-48161C67CC2A}" type="parTrans" cxnId="{2DF438FA-4B53-4E45-B535-5F3D04C7144A}">
      <dgm:prSet/>
      <dgm:spPr/>
      <dgm:t>
        <a:bodyPr/>
        <a:lstStyle/>
        <a:p>
          <a:endParaRPr lang="en-US"/>
        </a:p>
      </dgm:t>
    </dgm:pt>
    <dgm:pt modelId="{D75BD740-441E-44EF-8770-A420095FA913}" type="sibTrans" cxnId="{2DF438FA-4B53-4E45-B535-5F3D04C7144A}">
      <dgm:prSet/>
      <dgm:spPr/>
      <dgm:t>
        <a:bodyPr/>
        <a:lstStyle/>
        <a:p>
          <a:endParaRPr lang="en-US"/>
        </a:p>
      </dgm:t>
    </dgm:pt>
    <dgm:pt modelId="{66CE43F8-3037-4E08-A68C-A7D804B38511}">
      <dgm:prSet/>
      <dgm:spPr/>
      <dgm:t>
        <a:bodyPr/>
        <a:lstStyle/>
        <a:p>
          <a:endParaRPr lang="en-US" dirty="0"/>
        </a:p>
      </dgm:t>
    </dgm:pt>
    <dgm:pt modelId="{1F711787-F2A8-4645-A8D4-D04E63B8D61F}" type="parTrans" cxnId="{B490319E-E80C-4A50-975F-4F81C223222A}">
      <dgm:prSet/>
      <dgm:spPr/>
      <dgm:t>
        <a:bodyPr/>
        <a:lstStyle/>
        <a:p>
          <a:endParaRPr lang="en-US"/>
        </a:p>
      </dgm:t>
    </dgm:pt>
    <dgm:pt modelId="{A43EC117-52A1-4B43-AA58-102B1ABE7B21}" type="sibTrans" cxnId="{B490319E-E80C-4A50-975F-4F81C223222A}">
      <dgm:prSet/>
      <dgm:spPr/>
      <dgm:t>
        <a:bodyPr/>
        <a:lstStyle/>
        <a:p>
          <a:endParaRPr lang="en-US"/>
        </a:p>
      </dgm:t>
    </dgm:pt>
    <dgm:pt modelId="{5AA89756-71EB-41B4-9FC8-37E477E58108}" type="pres">
      <dgm:prSet presAssocID="{72CC1262-AFAF-4A89-B23B-7DE3E95E57EA}" presName="linear" presStyleCnt="0">
        <dgm:presLayoutVars>
          <dgm:dir/>
          <dgm:resizeHandles val="exact"/>
        </dgm:presLayoutVars>
      </dgm:prSet>
      <dgm:spPr/>
    </dgm:pt>
    <dgm:pt modelId="{4E9BD345-1FD7-4282-9F91-5AC180D6BACE}" type="pres">
      <dgm:prSet presAssocID="{857A345C-3241-45A6-B007-B8F44CDD9EAD}" presName="comp" presStyleCnt="0"/>
      <dgm:spPr/>
    </dgm:pt>
    <dgm:pt modelId="{47B57F8A-4DDA-406F-8677-EAFCC5BBB936}" type="pres">
      <dgm:prSet presAssocID="{857A345C-3241-45A6-B007-B8F44CDD9EAD}" presName="box" presStyleLbl="node1" presStyleIdx="0" presStyleCnt="4"/>
      <dgm:spPr/>
    </dgm:pt>
    <dgm:pt modelId="{B5383F3B-F689-4C14-8E2E-DC0523AB959C}" type="pres">
      <dgm:prSet presAssocID="{857A345C-3241-45A6-B007-B8F44CDD9EAD}"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42FC2DB7-7956-4C34-BC66-A2C887AC2F09}" type="pres">
      <dgm:prSet presAssocID="{857A345C-3241-45A6-B007-B8F44CDD9EAD}" presName="text" presStyleLbl="node1" presStyleIdx="0" presStyleCnt="4">
        <dgm:presLayoutVars>
          <dgm:bulletEnabled val="1"/>
        </dgm:presLayoutVars>
      </dgm:prSet>
      <dgm:spPr/>
    </dgm:pt>
    <dgm:pt modelId="{296B04FD-57FF-4EF1-A254-B303C37C51D5}" type="pres">
      <dgm:prSet presAssocID="{6BB41F59-86B2-43CD-94BB-3FBCE2F9667D}" presName="spacer" presStyleCnt="0"/>
      <dgm:spPr/>
    </dgm:pt>
    <dgm:pt modelId="{A9273CDE-DD38-4265-A67A-37289AD01E17}" type="pres">
      <dgm:prSet presAssocID="{BCFF24C8-68B0-4057-94F8-76349CD80BA6}" presName="comp" presStyleCnt="0"/>
      <dgm:spPr/>
    </dgm:pt>
    <dgm:pt modelId="{FA10756F-A51B-4EBA-8CAE-6D6692758BB6}" type="pres">
      <dgm:prSet presAssocID="{BCFF24C8-68B0-4057-94F8-76349CD80BA6}" presName="box" presStyleLbl="node1" presStyleIdx="1" presStyleCnt="4"/>
      <dgm:spPr/>
    </dgm:pt>
    <dgm:pt modelId="{FA3C2319-DD15-4F80-BFD9-5288FD55D18A}" type="pres">
      <dgm:prSet presAssocID="{BCFF24C8-68B0-4057-94F8-76349CD80BA6}"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769B382D-3FF3-4193-8EC9-945D4766442F}" type="pres">
      <dgm:prSet presAssocID="{BCFF24C8-68B0-4057-94F8-76349CD80BA6}" presName="text" presStyleLbl="node1" presStyleIdx="1" presStyleCnt="4">
        <dgm:presLayoutVars>
          <dgm:bulletEnabled val="1"/>
        </dgm:presLayoutVars>
      </dgm:prSet>
      <dgm:spPr/>
    </dgm:pt>
    <dgm:pt modelId="{01E8EFD3-3ACB-4B88-BF35-7EA05945867B}" type="pres">
      <dgm:prSet presAssocID="{762CF0AB-3CD7-4246-A97E-AE4C58651E5D}" presName="spacer" presStyleCnt="0"/>
      <dgm:spPr/>
    </dgm:pt>
    <dgm:pt modelId="{5E28757A-DFA7-47C0-8C34-F28EA1B819EF}" type="pres">
      <dgm:prSet presAssocID="{CDFBDC14-A10D-46DB-B571-748A30B4F90B}" presName="comp" presStyleCnt="0"/>
      <dgm:spPr/>
    </dgm:pt>
    <dgm:pt modelId="{B633E5BF-BFCF-4E9E-A85F-75DD52B670A3}" type="pres">
      <dgm:prSet presAssocID="{CDFBDC14-A10D-46DB-B571-748A30B4F90B}" presName="box" presStyleLbl="node1" presStyleIdx="2" presStyleCnt="4"/>
      <dgm:spPr/>
    </dgm:pt>
    <dgm:pt modelId="{E66F2A32-5AEB-496A-9A9E-071AE7607E79}" type="pres">
      <dgm:prSet presAssocID="{CDFBDC14-A10D-46DB-B571-748A30B4F90B}"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359A31F-5886-41F5-B066-D0C319EBA24C}" type="pres">
      <dgm:prSet presAssocID="{CDFBDC14-A10D-46DB-B571-748A30B4F90B}" presName="text" presStyleLbl="node1" presStyleIdx="2" presStyleCnt="4">
        <dgm:presLayoutVars>
          <dgm:bulletEnabled val="1"/>
        </dgm:presLayoutVars>
      </dgm:prSet>
      <dgm:spPr/>
    </dgm:pt>
    <dgm:pt modelId="{B5BD9EEF-D9ED-434B-BB2B-F7D8193C7B2F}" type="pres">
      <dgm:prSet presAssocID="{47C860A1-99AC-473D-BEFA-136178119972}" presName="spacer" presStyleCnt="0"/>
      <dgm:spPr/>
    </dgm:pt>
    <dgm:pt modelId="{692C5922-2752-45F9-B112-7D55A7193877}" type="pres">
      <dgm:prSet presAssocID="{C59798AC-3CBA-4E10-9196-8E829D0E34FA}" presName="comp" presStyleCnt="0"/>
      <dgm:spPr/>
    </dgm:pt>
    <dgm:pt modelId="{999DC98C-B659-467B-BD01-172FE9CC0195}" type="pres">
      <dgm:prSet presAssocID="{C59798AC-3CBA-4E10-9196-8E829D0E34FA}" presName="box" presStyleLbl="node1" presStyleIdx="3" presStyleCnt="4"/>
      <dgm:spPr/>
    </dgm:pt>
    <dgm:pt modelId="{36952D39-FE4A-4312-A33D-722F22D29182}" type="pres">
      <dgm:prSet presAssocID="{C59798AC-3CBA-4E10-9196-8E829D0E34FA}"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dgm:spPr>
    </dgm:pt>
    <dgm:pt modelId="{BCF0B314-0485-411B-9BA2-08C7F3519585}" type="pres">
      <dgm:prSet presAssocID="{C59798AC-3CBA-4E10-9196-8E829D0E34FA}" presName="text" presStyleLbl="node1" presStyleIdx="3" presStyleCnt="4">
        <dgm:presLayoutVars>
          <dgm:bulletEnabled val="1"/>
        </dgm:presLayoutVars>
      </dgm:prSet>
      <dgm:spPr/>
    </dgm:pt>
  </dgm:ptLst>
  <dgm:cxnLst>
    <dgm:cxn modelId="{CF9EBB0A-FCEA-4EEB-88D9-AB0A57207FC5}" type="presOf" srcId="{C0F8606E-9609-49DF-9E0B-D645BD652B8E}" destId="{47B57F8A-4DDA-406F-8677-EAFCC5BBB936}" srcOrd="0" destOrd="2" presId="urn:microsoft.com/office/officeart/2005/8/layout/vList4"/>
    <dgm:cxn modelId="{1955FB0A-D2E8-447B-A38E-F7734381C714}" srcId="{72CC1262-AFAF-4A89-B23B-7DE3E95E57EA}" destId="{857A345C-3241-45A6-B007-B8F44CDD9EAD}" srcOrd="0" destOrd="0" parTransId="{A652A040-F91C-44F9-9DA3-B8607E538462}" sibTransId="{6BB41F59-86B2-43CD-94BB-3FBCE2F9667D}"/>
    <dgm:cxn modelId="{5C8B290F-A7A6-438D-A6E2-EBB0BF1D6F06}" srcId="{CDFBDC14-A10D-46DB-B571-748A30B4F90B}" destId="{B002418F-10E7-4770-9A02-FCCDA0B5CADB}" srcOrd="0" destOrd="0" parTransId="{60FF24CF-7623-4CA3-A07F-3A8BF5B8C27B}" sibTransId="{B9B37AF1-BE53-45CE-A25B-B27C5C9FC0DC}"/>
    <dgm:cxn modelId="{FCEFA120-B9F8-46F1-9D1C-68FF5003D41E}" type="presOf" srcId="{66CE43F8-3037-4E08-A68C-A7D804B38511}" destId="{BCF0B314-0485-411B-9BA2-08C7F3519585}" srcOrd="1" destOrd="2" presId="urn:microsoft.com/office/officeart/2005/8/layout/vList4"/>
    <dgm:cxn modelId="{6620EF20-4F8E-4922-8568-9DEC0EB03529}" type="presOf" srcId="{B002418F-10E7-4770-9A02-FCCDA0B5CADB}" destId="{B633E5BF-BFCF-4E9E-A85F-75DD52B670A3}" srcOrd="0" destOrd="1" presId="urn:microsoft.com/office/officeart/2005/8/layout/vList4"/>
    <dgm:cxn modelId="{F1E8F537-E8A4-4C47-AA02-03EB33A6FAA1}" type="presOf" srcId="{C8178D45-55D0-440E-BBE1-AD86F0E8C056}" destId="{B633E5BF-BFCF-4E9E-A85F-75DD52B670A3}" srcOrd="0" destOrd="2" presId="urn:microsoft.com/office/officeart/2005/8/layout/vList4"/>
    <dgm:cxn modelId="{2509633E-1D13-4CAB-B023-946D9F3BD902}" type="presOf" srcId="{A1CAA24B-BC83-4241-B2C5-29B38A73A187}" destId="{FA10756F-A51B-4EBA-8CAE-6D6692758BB6}" srcOrd="0" destOrd="1" presId="urn:microsoft.com/office/officeart/2005/8/layout/vList4"/>
    <dgm:cxn modelId="{43904D40-E4CE-48F6-8B37-5F33EC9A4218}" type="presOf" srcId="{72CC1262-AFAF-4A89-B23B-7DE3E95E57EA}" destId="{5AA89756-71EB-41B4-9FC8-37E477E58108}" srcOrd="0" destOrd="0" presId="urn:microsoft.com/office/officeart/2005/8/layout/vList4"/>
    <dgm:cxn modelId="{33F8F540-391A-4BD7-AEEB-33A84B094206}" type="presOf" srcId="{C8178D45-55D0-440E-BBE1-AD86F0E8C056}" destId="{E359A31F-5886-41F5-B066-D0C319EBA24C}" srcOrd="1" destOrd="2" presId="urn:microsoft.com/office/officeart/2005/8/layout/vList4"/>
    <dgm:cxn modelId="{54CA685D-4EB0-4A09-A1F0-DCC0EF1F1599}" type="presOf" srcId="{164FC198-008F-4FC4-9BA9-F2C780CB6C7A}" destId="{FA10756F-A51B-4EBA-8CAE-6D6692758BB6}" srcOrd="0" destOrd="2" presId="urn:microsoft.com/office/officeart/2005/8/layout/vList4"/>
    <dgm:cxn modelId="{1CEAF261-DA6D-4EC4-9FBD-0EBAA191B1A7}" type="presOf" srcId="{BCFF24C8-68B0-4057-94F8-76349CD80BA6}" destId="{769B382D-3FF3-4193-8EC9-945D4766442F}" srcOrd="1" destOrd="0" presId="urn:microsoft.com/office/officeart/2005/8/layout/vList4"/>
    <dgm:cxn modelId="{0B3EE845-FFB1-4A55-B31B-17637ACFAE67}" srcId="{72CC1262-AFAF-4A89-B23B-7DE3E95E57EA}" destId="{C59798AC-3CBA-4E10-9196-8E829D0E34FA}" srcOrd="3" destOrd="0" parTransId="{A409F29A-0506-4332-9B2A-E61F815BF35F}" sibTransId="{8D88620C-B47F-4A8F-981D-F14AA156720F}"/>
    <dgm:cxn modelId="{DE4C7E48-C008-4B97-90AA-A3E0F47327D9}" srcId="{857A345C-3241-45A6-B007-B8F44CDD9EAD}" destId="{C0F8606E-9609-49DF-9E0B-D645BD652B8E}" srcOrd="1" destOrd="0" parTransId="{968FD038-3FCE-4FED-B266-EBB853B774E0}" sibTransId="{89F29F5A-AFE3-4732-8ED6-DF3EC8CA9C7A}"/>
    <dgm:cxn modelId="{4026C249-797D-48C8-A678-700E2C5FC5B7}" srcId="{72CC1262-AFAF-4A89-B23B-7DE3E95E57EA}" destId="{CDFBDC14-A10D-46DB-B571-748A30B4F90B}" srcOrd="2" destOrd="0" parTransId="{D36C1B0B-4A6E-4CB2-B3E3-C985F0216EA5}" sibTransId="{47C860A1-99AC-473D-BEFA-136178119972}"/>
    <dgm:cxn modelId="{2C21394E-5459-4A11-8487-3F9F8A203CC8}" type="presOf" srcId="{C0F8606E-9609-49DF-9E0B-D645BD652B8E}" destId="{42FC2DB7-7956-4C34-BC66-A2C887AC2F09}" srcOrd="1" destOrd="2" presId="urn:microsoft.com/office/officeart/2005/8/layout/vList4"/>
    <dgm:cxn modelId="{0D5C4673-DF7E-4EC3-A397-667DB92F15CE}" type="presOf" srcId="{857A345C-3241-45A6-B007-B8F44CDD9EAD}" destId="{42FC2DB7-7956-4C34-BC66-A2C887AC2F09}" srcOrd="1" destOrd="0" presId="urn:microsoft.com/office/officeart/2005/8/layout/vList4"/>
    <dgm:cxn modelId="{31B1245A-70CE-4E16-A885-2443CBBD9001}" type="presOf" srcId="{66CE43F8-3037-4E08-A68C-A7D804B38511}" destId="{999DC98C-B659-467B-BD01-172FE9CC0195}" srcOrd="0" destOrd="2" presId="urn:microsoft.com/office/officeart/2005/8/layout/vList4"/>
    <dgm:cxn modelId="{1D43E35A-A9F7-4651-9B36-1B4199FAB9CB}" type="presOf" srcId="{50B00304-5E8A-4921-8161-68F5AA57CDAC}" destId="{999DC98C-B659-467B-BD01-172FE9CC0195}" srcOrd="0" destOrd="1" presId="urn:microsoft.com/office/officeart/2005/8/layout/vList4"/>
    <dgm:cxn modelId="{354A0780-39FD-44B3-AA66-B7C369947658}" srcId="{BCFF24C8-68B0-4057-94F8-76349CD80BA6}" destId="{164FC198-008F-4FC4-9BA9-F2C780CB6C7A}" srcOrd="1" destOrd="0" parTransId="{93EDBA05-6BDA-45FB-B24B-D9DFC5D3090D}" sibTransId="{8DBDBF95-FEC7-4A9D-9EF3-14DE0EB873DC}"/>
    <dgm:cxn modelId="{2EB19380-D787-4834-9AC8-C8E45B99BD29}" type="presOf" srcId="{03864884-562E-4B00-A6F3-E23F978E716E}" destId="{42FC2DB7-7956-4C34-BC66-A2C887AC2F09}" srcOrd="1" destOrd="1" presId="urn:microsoft.com/office/officeart/2005/8/layout/vList4"/>
    <dgm:cxn modelId="{FEA4A380-0D55-4259-BC65-CD66A765622A}" type="presOf" srcId="{50B00304-5E8A-4921-8161-68F5AA57CDAC}" destId="{BCF0B314-0485-411B-9BA2-08C7F3519585}" srcOrd="1" destOrd="1" presId="urn:microsoft.com/office/officeart/2005/8/layout/vList4"/>
    <dgm:cxn modelId="{B26D8D8F-1468-4467-B965-478BD229A6A4}" srcId="{857A345C-3241-45A6-B007-B8F44CDD9EAD}" destId="{03864884-562E-4B00-A6F3-E23F978E716E}" srcOrd="0" destOrd="0" parTransId="{186A2508-0DF1-47B2-8734-6CBF3B5726EF}" sibTransId="{6BFE6597-442C-44FD-8DA7-794D5F4C12E9}"/>
    <dgm:cxn modelId="{D5558090-0E2B-45E5-A911-7E350EBE4704}" srcId="{BCFF24C8-68B0-4057-94F8-76349CD80BA6}" destId="{A1CAA24B-BC83-4241-B2C5-29B38A73A187}" srcOrd="0" destOrd="0" parTransId="{7E6520F6-5640-454F-8BD9-0623F9E8CC23}" sibTransId="{27169F2A-EC92-4163-916B-C71A1AB8D0B0}"/>
    <dgm:cxn modelId="{3215D094-6FE3-4A59-B0F1-02E2AEA05640}" srcId="{CDFBDC14-A10D-46DB-B571-748A30B4F90B}" destId="{C8178D45-55D0-440E-BBE1-AD86F0E8C056}" srcOrd="1" destOrd="0" parTransId="{428E6B2A-1EF4-4386-A3F6-87739E3C19AB}" sibTransId="{78CFED34-297F-460C-8065-9EDB7BACB498}"/>
    <dgm:cxn modelId="{C6460F95-C1B3-4373-A777-D359261BA8F0}" type="presOf" srcId="{CDFBDC14-A10D-46DB-B571-748A30B4F90B}" destId="{B633E5BF-BFCF-4E9E-A85F-75DD52B670A3}" srcOrd="0" destOrd="0" presId="urn:microsoft.com/office/officeart/2005/8/layout/vList4"/>
    <dgm:cxn modelId="{B490319E-E80C-4A50-975F-4F81C223222A}" srcId="{C59798AC-3CBA-4E10-9196-8E829D0E34FA}" destId="{66CE43F8-3037-4E08-A68C-A7D804B38511}" srcOrd="1" destOrd="0" parTransId="{1F711787-F2A8-4645-A8D4-D04E63B8D61F}" sibTransId="{A43EC117-52A1-4B43-AA58-102B1ABE7B21}"/>
    <dgm:cxn modelId="{EFBD89A2-33D8-4052-8910-47D6FCE23F65}" type="presOf" srcId="{C59798AC-3CBA-4E10-9196-8E829D0E34FA}" destId="{BCF0B314-0485-411B-9BA2-08C7F3519585}" srcOrd="1" destOrd="0" presId="urn:microsoft.com/office/officeart/2005/8/layout/vList4"/>
    <dgm:cxn modelId="{005530A8-7E7B-4546-AE56-38485C0AF016}" type="presOf" srcId="{CDFBDC14-A10D-46DB-B571-748A30B4F90B}" destId="{E359A31F-5886-41F5-B066-D0C319EBA24C}" srcOrd="1" destOrd="0" presId="urn:microsoft.com/office/officeart/2005/8/layout/vList4"/>
    <dgm:cxn modelId="{B1948AAA-26B1-407F-84AA-CE50017C5A15}" type="presOf" srcId="{857A345C-3241-45A6-B007-B8F44CDD9EAD}" destId="{47B57F8A-4DDA-406F-8677-EAFCC5BBB936}" srcOrd="0" destOrd="0" presId="urn:microsoft.com/office/officeart/2005/8/layout/vList4"/>
    <dgm:cxn modelId="{AA4D17E1-E0B8-4F9C-819D-2CFA979DB784}" type="presOf" srcId="{B002418F-10E7-4770-9A02-FCCDA0B5CADB}" destId="{E359A31F-5886-41F5-B066-D0C319EBA24C}" srcOrd="1" destOrd="1" presId="urn:microsoft.com/office/officeart/2005/8/layout/vList4"/>
    <dgm:cxn modelId="{FCFC46E2-2BBC-4F4D-982B-F943A87346CC}" type="presOf" srcId="{A1CAA24B-BC83-4241-B2C5-29B38A73A187}" destId="{769B382D-3FF3-4193-8EC9-945D4766442F}" srcOrd="1" destOrd="1" presId="urn:microsoft.com/office/officeart/2005/8/layout/vList4"/>
    <dgm:cxn modelId="{1734C1E6-A9EE-4151-A1BD-6B1E240FAD7F}" type="presOf" srcId="{C59798AC-3CBA-4E10-9196-8E829D0E34FA}" destId="{999DC98C-B659-467B-BD01-172FE9CC0195}" srcOrd="0" destOrd="0" presId="urn:microsoft.com/office/officeart/2005/8/layout/vList4"/>
    <dgm:cxn modelId="{6E1539E8-0119-433D-A2EE-DFB3A4627C85}" srcId="{72CC1262-AFAF-4A89-B23B-7DE3E95E57EA}" destId="{BCFF24C8-68B0-4057-94F8-76349CD80BA6}" srcOrd="1" destOrd="0" parTransId="{ACECD50D-56A3-408A-A11C-13516A8EFAE7}" sibTransId="{762CF0AB-3CD7-4246-A97E-AE4C58651E5D}"/>
    <dgm:cxn modelId="{10DA79EE-A542-4FFB-9D0A-90B90DFDE189}" type="presOf" srcId="{164FC198-008F-4FC4-9BA9-F2C780CB6C7A}" destId="{769B382D-3FF3-4193-8EC9-945D4766442F}" srcOrd="1" destOrd="2" presId="urn:microsoft.com/office/officeart/2005/8/layout/vList4"/>
    <dgm:cxn modelId="{2D5FE2F1-CD6A-489D-8E9B-F8DF8795FADD}" type="presOf" srcId="{BCFF24C8-68B0-4057-94F8-76349CD80BA6}" destId="{FA10756F-A51B-4EBA-8CAE-6D6692758BB6}" srcOrd="0" destOrd="0" presId="urn:microsoft.com/office/officeart/2005/8/layout/vList4"/>
    <dgm:cxn modelId="{EB3968F9-9C7A-421C-BFCC-A03CA03123F4}" type="presOf" srcId="{03864884-562E-4B00-A6F3-E23F978E716E}" destId="{47B57F8A-4DDA-406F-8677-EAFCC5BBB936}" srcOrd="0" destOrd="1" presId="urn:microsoft.com/office/officeart/2005/8/layout/vList4"/>
    <dgm:cxn modelId="{2DF438FA-4B53-4E45-B535-5F3D04C7144A}" srcId="{C59798AC-3CBA-4E10-9196-8E829D0E34FA}" destId="{50B00304-5E8A-4921-8161-68F5AA57CDAC}" srcOrd="0" destOrd="0" parTransId="{453FD89C-7553-4B31-B714-48161C67CC2A}" sibTransId="{D75BD740-441E-44EF-8770-A420095FA913}"/>
    <dgm:cxn modelId="{0669593A-B14E-492C-BEE4-BFBAE9A972E7}" type="presParOf" srcId="{5AA89756-71EB-41B4-9FC8-37E477E58108}" destId="{4E9BD345-1FD7-4282-9F91-5AC180D6BACE}" srcOrd="0" destOrd="0" presId="urn:microsoft.com/office/officeart/2005/8/layout/vList4"/>
    <dgm:cxn modelId="{823FF020-912B-424C-873D-BFD8953C3D72}" type="presParOf" srcId="{4E9BD345-1FD7-4282-9F91-5AC180D6BACE}" destId="{47B57F8A-4DDA-406F-8677-EAFCC5BBB936}" srcOrd="0" destOrd="0" presId="urn:microsoft.com/office/officeart/2005/8/layout/vList4"/>
    <dgm:cxn modelId="{ABA21092-5E40-4734-B373-C65CFACCB444}" type="presParOf" srcId="{4E9BD345-1FD7-4282-9F91-5AC180D6BACE}" destId="{B5383F3B-F689-4C14-8E2E-DC0523AB959C}" srcOrd="1" destOrd="0" presId="urn:microsoft.com/office/officeart/2005/8/layout/vList4"/>
    <dgm:cxn modelId="{B4CB0B58-442F-449D-82F4-7BE6F83C8C9D}" type="presParOf" srcId="{4E9BD345-1FD7-4282-9F91-5AC180D6BACE}" destId="{42FC2DB7-7956-4C34-BC66-A2C887AC2F09}" srcOrd="2" destOrd="0" presId="urn:microsoft.com/office/officeart/2005/8/layout/vList4"/>
    <dgm:cxn modelId="{05E8812B-FFF1-4CB3-8E34-A43B6B2A9624}" type="presParOf" srcId="{5AA89756-71EB-41B4-9FC8-37E477E58108}" destId="{296B04FD-57FF-4EF1-A254-B303C37C51D5}" srcOrd="1" destOrd="0" presId="urn:microsoft.com/office/officeart/2005/8/layout/vList4"/>
    <dgm:cxn modelId="{8FB18AAC-65F1-4EDA-9D45-FC5373AD3F44}" type="presParOf" srcId="{5AA89756-71EB-41B4-9FC8-37E477E58108}" destId="{A9273CDE-DD38-4265-A67A-37289AD01E17}" srcOrd="2" destOrd="0" presId="urn:microsoft.com/office/officeart/2005/8/layout/vList4"/>
    <dgm:cxn modelId="{43A5EE8F-4F7F-4B40-809F-6E77DED53562}" type="presParOf" srcId="{A9273CDE-DD38-4265-A67A-37289AD01E17}" destId="{FA10756F-A51B-4EBA-8CAE-6D6692758BB6}" srcOrd="0" destOrd="0" presId="urn:microsoft.com/office/officeart/2005/8/layout/vList4"/>
    <dgm:cxn modelId="{7E3AE678-1CB9-443F-B923-E419F1D9CDB2}" type="presParOf" srcId="{A9273CDE-DD38-4265-A67A-37289AD01E17}" destId="{FA3C2319-DD15-4F80-BFD9-5288FD55D18A}" srcOrd="1" destOrd="0" presId="urn:microsoft.com/office/officeart/2005/8/layout/vList4"/>
    <dgm:cxn modelId="{20947A29-9645-4707-8803-0B1EBEE95C64}" type="presParOf" srcId="{A9273CDE-DD38-4265-A67A-37289AD01E17}" destId="{769B382D-3FF3-4193-8EC9-945D4766442F}" srcOrd="2" destOrd="0" presId="urn:microsoft.com/office/officeart/2005/8/layout/vList4"/>
    <dgm:cxn modelId="{4D10A00D-483B-4529-9447-AF00228B8813}" type="presParOf" srcId="{5AA89756-71EB-41B4-9FC8-37E477E58108}" destId="{01E8EFD3-3ACB-4B88-BF35-7EA05945867B}" srcOrd="3" destOrd="0" presId="urn:microsoft.com/office/officeart/2005/8/layout/vList4"/>
    <dgm:cxn modelId="{FD08DD21-9CB9-460D-9F28-BBCB1EF516E4}" type="presParOf" srcId="{5AA89756-71EB-41B4-9FC8-37E477E58108}" destId="{5E28757A-DFA7-47C0-8C34-F28EA1B819EF}" srcOrd="4" destOrd="0" presId="urn:microsoft.com/office/officeart/2005/8/layout/vList4"/>
    <dgm:cxn modelId="{B087521C-690E-4F6F-9EBF-7C8BDE273876}" type="presParOf" srcId="{5E28757A-DFA7-47C0-8C34-F28EA1B819EF}" destId="{B633E5BF-BFCF-4E9E-A85F-75DD52B670A3}" srcOrd="0" destOrd="0" presId="urn:microsoft.com/office/officeart/2005/8/layout/vList4"/>
    <dgm:cxn modelId="{9381BD20-5527-4F8E-9BB1-D22F4B90F75A}" type="presParOf" srcId="{5E28757A-DFA7-47C0-8C34-F28EA1B819EF}" destId="{E66F2A32-5AEB-496A-9A9E-071AE7607E79}" srcOrd="1" destOrd="0" presId="urn:microsoft.com/office/officeart/2005/8/layout/vList4"/>
    <dgm:cxn modelId="{EBDEA78F-4F3A-4B63-98A7-11D57955EC4E}" type="presParOf" srcId="{5E28757A-DFA7-47C0-8C34-F28EA1B819EF}" destId="{E359A31F-5886-41F5-B066-D0C319EBA24C}" srcOrd="2" destOrd="0" presId="urn:microsoft.com/office/officeart/2005/8/layout/vList4"/>
    <dgm:cxn modelId="{C9AEAFB4-948B-4244-9E1D-F8E36D19B4E9}" type="presParOf" srcId="{5AA89756-71EB-41B4-9FC8-37E477E58108}" destId="{B5BD9EEF-D9ED-434B-BB2B-F7D8193C7B2F}" srcOrd="5" destOrd="0" presId="urn:microsoft.com/office/officeart/2005/8/layout/vList4"/>
    <dgm:cxn modelId="{D47DE6F4-E5E9-44FF-97D0-BD08D4F6E654}" type="presParOf" srcId="{5AA89756-71EB-41B4-9FC8-37E477E58108}" destId="{692C5922-2752-45F9-B112-7D55A7193877}" srcOrd="6" destOrd="0" presId="urn:microsoft.com/office/officeart/2005/8/layout/vList4"/>
    <dgm:cxn modelId="{0B24A1F7-A10A-4214-AFD5-5147EC599D30}" type="presParOf" srcId="{692C5922-2752-45F9-B112-7D55A7193877}" destId="{999DC98C-B659-467B-BD01-172FE9CC0195}" srcOrd="0" destOrd="0" presId="urn:microsoft.com/office/officeart/2005/8/layout/vList4"/>
    <dgm:cxn modelId="{26C36E92-7A88-4A8A-9715-28766A86862F}" type="presParOf" srcId="{692C5922-2752-45F9-B112-7D55A7193877}" destId="{36952D39-FE4A-4312-A33D-722F22D29182}" srcOrd="1" destOrd="0" presId="urn:microsoft.com/office/officeart/2005/8/layout/vList4"/>
    <dgm:cxn modelId="{48EB2837-BC4C-4D6C-B59C-8011EF0E1297}" type="presParOf" srcId="{692C5922-2752-45F9-B112-7D55A7193877}" destId="{BCF0B314-0485-411B-9BA2-08C7F3519585}"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21C037-1E4A-4852-83B8-787D9DE868E3}" type="doc">
      <dgm:prSet loTypeId="urn:microsoft.com/office/officeart/2005/8/layout/chevron1" loCatId="process" qsTypeId="urn:microsoft.com/office/officeart/2005/8/quickstyle/simple1" qsCatId="simple" csTypeId="urn:microsoft.com/office/officeart/2005/8/colors/accent1_2" csCatId="accent1" phldr="1"/>
      <dgm:spPr/>
    </dgm:pt>
    <dgm:pt modelId="{7C169324-2DC8-4C88-8FB9-87904BA40028}">
      <dgm:prSet phldrT="[Text]" custT="1"/>
      <dgm:spPr>
        <a:solidFill>
          <a:schemeClr val="bg2">
            <a:lumMod val="90000"/>
          </a:schemeClr>
        </a:solidFill>
      </dgm:spPr>
      <dgm:t>
        <a:bodyPr/>
        <a:lstStyle/>
        <a:p>
          <a:r>
            <a:rPr lang="en-US" sz="1600" dirty="0"/>
            <a:t>Leverage California Market Position</a:t>
          </a:r>
        </a:p>
      </dgm:t>
    </dgm:pt>
    <dgm:pt modelId="{C0656704-2DC2-40DB-BA11-00984F3B7517}" type="parTrans" cxnId="{3A6ED09B-7EC7-4B88-A557-8C3F52157691}">
      <dgm:prSet/>
      <dgm:spPr/>
      <dgm:t>
        <a:bodyPr/>
        <a:lstStyle/>
        <a:p>
          <a:endParaRPr lang="en-US" sz="1100"/>
        </a:p>
      </dgm:t>
    </dgm:pt>
    <dgm:pt modelId="{6C878958-FAAD-4ECE-BA5D-4F88C0FC875D}" type="sibTrans" cxnId="{3A6ED09B-7EC7-4B88-A557-8C3F52157691}">
      <dgm:prSet/>
      <dgm:spPr/>
      <dgm:t>
        <a:bodyPr/>
        <a:lstStyle/>
        <a:p>
          <a:endParaRPr lang="en-US" sz="1100"/>
        </a:p>
      </dgm:t>
    </dgm:pt>
    <dgm:pt modelId="{15556DB7-BE2C-43D0-B53A-B36E854FCA09}">
      <dgm:prSet phldrT="[Text]" custT="1"/>
      <dgm:spPr>
        <a:solidFill>
          <a:schemeClr val="bg2">
            <a:lumMod val="90000"/>
          </a:schemeClr>
        </a:solidFill>
      </dgm:spPr>
      <dgm:t>
        <a:bodyPr/>
        <a:lstStyle/>
        <a:p>
          <a:r>
            <a:rPr lang="en-US" sz="1600" dirty="0"/>
            <a:t>Carbon Market Knowledge</a:t>
          </a:r>
        </a:p>
      </dgm:t>
    </dgm:pt>
    <dgm:pt modelId="{C91C674D-99B8-4556-969A-4AF847AD92FD}" type="parTrans" cxnId="{E7D229F7-C770-4F4B-B893-59D76BBA7072}">
      <dgm:prSet/>
      <dgm:spPr/>
      <dgm:t>
        <a:bodyPr/>
        <a:lstStyle/>
        <a:p>
          <a:endParaRPr lang="en-US" sz="1100"/>
        </a:p>
      </dgm:t>
    </dgm:pt>
    <dgm:pt modelId="{8BBFFC38-EDCB-4627-9712-ECA625E676A1}" type="sibTrans" cxnId="{E7D229F7-C770-4F4B-B893-59D76BBA7072}">
      <dgm:prSet/>
      <dgm:spPr/>
      <dgm:t>
        <a:bodyPr/>
        <a:lstStyle/>
        <a:p>
          <a:endParaRPr lang="en-US" sz="1100"/>
        </a:p>
      </dgm:t>
    </dgm:pt>
    <dgm:pt modelId="{7CD3AC08-1D32-4FAD-9737-40B89FE2886B}">
      <dgm:prSet phldrT="[Text]" custT="1"/>
      <dgm:spPr>
        <a:solidFill>
          <a:schemeClr val="accent1"/>
        </a:solidFill>
      </dgm:spPr>
      <dgm:t>
        <a:bodyPr/>
        <a:lstStyle/>
        <a:p>
          <a:r>
            <a:rPr lang="en-US" sz="1600" dirty="0"/>
            <a:t>Provide Optionality: Fuel</a:t>
          </a:r>
        </a:p>
      </dgm:t>
    </dgm:pt>
    <dgm:pt modelId="{74308EF6-9672-4CAA-8947-E7361C41E328}" type="parTrans" cxnId="{AA6A6629-8C4A-4423-B937-A8E0C11D1D1B}">
      <dgm:prSet/>
      <dgm:spPr/>
      <dgm:t>
        <a:bodyPr/>
        <a:lstStyle/>
        <a:p>
          <a:endParaRPr lang="en-US" sz="1100"/>
        </a:p>
      </dgm:t>
    </dgm:pt>
    <dgm:pt modelId="{54808B62-D6D7-47B8-9477-AF00290265F0}" type="sibTrans" cxnId="{AA6A6629-8C4A-4423-B937-A8E0C11D1D1B}">
      <dgm:prSet/>
      <dgm:spPr/>
      <dgm:t>
        <a:bodyPr/>
        <a:lstStyle/>
        <a:p>
          <a:endParaRPr lang="en-US" sz="1100"/>
        </a:p>
      </dgm:t>
    </dgm:pt>
    <dgm:pt modelId="{FE7B622B-FFE4-458C-BA34-78D061FD3870}">
      <dgm:prSet phldrT="[Text]" custT="1"/>
      <dgm:spPr>
        <a:solidFill>
          <a:schemeClr val="bg2">
            <a:lumMod val="90000"/>
          </a:schemeClr>
        </a:solidFill>
      </dgm:spPr>
      <dgm:t>
        <a:bodyPr/>
        <a:lstStyle/>
        <a:p>
          <a:r>
            <a:rPr lang="en-US" sz="1600" dirty="0"/>
            <a:t>Provide Optionality: Industrial</a:t>
          </a:r>
        </a:p>
      </dgm:t>
    </dgm:pt>
    <dgm:pt modelId="{67E1D5DE-44D5-4525-AC4C-FD9D82C981CA}" type="parTrans" cxnId="{21F67322-A523-4242-AC30-C0C1555661CA}">
      <dgm:prSet/>
      <dgm:spPr/>
      <dgm:t>
        <a:bodyPr/>
        <a:lstStyle/>
        <a:p>
          <a:endParaRPr lang="en-US" sz="1400"/>
        </a:p>
      </dgm:t>
    </dgm:pt>
    <dgm:pt modelId="{BE569611-963B-4122-8555-2A0FDC20AD2D}" type="sibTrans" cxnId="{21F67322-A523-4242-AC30-C0C1555661CA}">
      <dgm:prSet/>
      <dgm:spPr/>
      <dgm:t>
        <a:bodyPr/>
        <a:lstStyle/>
        <a:p>
          <a:endParaRPr lang="en-US" sz="1400"/>
        </a:p>
      </dgm:t>
    </dgm:pt>
    <dgm:pt modelId="{9971F424-5AD4-46F3-BD14-64D642CF8B9C}" type="pres">
      <dgm:prSet presAssocID="{DE21C037-1E4A-4852-83B8-787D9DE868E3}" presName="Name0" presStyleCnt="0">
        <dgm:presLayoutVars>
          <dgm:dir/>
          <dgm:animLvl val="lvl"/>
          <dgm:resizeHandles val="exact"/>
        </dgm:presLayoutVars>
      </dgm:prSet>
      <dgm:spPr/>
    </dgm:pt>
    <dgm:pt modelId="{9413C3E2-5A0A-44BD-8F77-0CBACF2BCEE4}" type="pres">
      <dgm:prSet presAssocID="{7C169324-2DC8-4C88-8FB9-87904BA40028}" presName="parTxOnly" presStyleLbl="node1" presStyleIdx="0" presStyleCnt="4" custLinFactNeighborX="1384">
        <dgm:presLayoutVars>
          <dgm:chMax val="0"/>
          <dgm:chPref val="0"/>
          <dgm:bulletEnabled val="1"/>
        </dgm:presLayoutVars>
      </dgm:prSet>
      <dgm:spPr/>
    </dgm:pt>
    <dgm:pt modelId="{DB06CF69-87A6-499D-9087-CF7ECCCE8568}" type="pres">
      <dgm:prSet presAssocID="{6C878958-FAAD-4ECE-BA5D-4F88C0FC875D}" presName="parTxOnlySpace" presStyleCnt="0"/>
      <dgm:spPr/>
    </dgm:pt>
    <dgm:pt modelId="{7D145CCE-0BD7-4A1D-9807-D36BF7375EE2}" type="pres">
      <dgm:prSet presAssocID="{15556DB7-BE2C-43D0-B53A-B36E854FCA09}" presName="parTxOnly" presStyleLbl="node1" presStyleIdx="1" presStyleCnt="4">
        <dgm:presLayoutVars>
          <dgm:chMax val="0"/>
          <dgm:chPref val="0"/>
          <dgm:bulletEnabled val="1"/>
        </dgm:presLayoutVars>
      </dgm:prSet>
      <dgm:spPr/>
    </dgm:pt>
    <dgm:pt modelId="{B151760C-6B72-40A1-BF8E-91078C5D1439}" type="pres">
      <dgm:prSet presAssocID="{8BBFFC38-EDCB-4627-9712-ECA625E676A1}" presName="parTxOnlySpace" presStyleCnt="0"/>
      <dgm:spPr/>
    </dgm:pt>
    <dgm:pt modelId="{823372F3-E5E4-4905-89D3-013713C4C04F}" type="pres">
      <dgm:prSet presAssocID="{7CD3AC08-1D32-4FAD-9737-40B89FE2886B}" presName="parTxOnly" presStyleLbl="node1" presStyleIdx="2" presStyleCnt="4">
        <dgm:presLayoutVars>
          <dgm:chMax val="0"/>
          <dgm:chPref val="0"/>
          <dgm:bulletEnabled val="1"/>
        </dgm:presLayoutVars>
      </dgm:prSet>
      <dgm:spPr/>
    </dgm:pt>
    <dgm:pt modelId="{BF052FAF-8A01-469D-B484-BA940B0BAC62}" type="pres">
      <dgm:prSet presAssocID="{54808B62-D6D7-47B8-9477-AF00290265F0}" presName="parTxOnlySpace" presStyleCnt="0"/>
      <dgm:spPr/>
    </dgm:pt>
    <dgm:pt modelId="{CD7B85FE-B7BD-4C8A-BFFF-D0247D4E9A7F}" type="pres">
      <dgm:prSet presAssocID="{FE7B622B-FFE4-458C-BA34-78D061FD3870}" presName="parTxOnly" presStyleLbl="node1" presStyleIdx="3" presStyleCnt="4">
        <dgm:presLayoutVars>
          <dgm:chMax val="0"/>
          <dgm:chPref val="0"/>
          <dgm:bulletEnabled val="1"/>
        </dgm:presLayoutVars>
      </dgm:prSet>
      <dgm:spPr/>
    </dgm:pt>
  </dgm:ptLst>
  <dgm:cxnLst>
    <dgm:cxn modelId="{21F67322-A523-4242-AC30-C0C1555661CA}" srcId="{DE21C037-1E4A-4852-83B8-787D9DE868E3}" destId="{FE7B622B-FFE4-458C-BA34-78D061FD3870}" srcOrd="3" destOrd="0" parTransId="{67E1D5DE-44D5-4525-AC4C-FD9D82C981CA}" sibTransId="{BE569611-963B-4122-8555-2A0FDC20AD2D}"/>
    <dgm:cxn modelId="{451C2429-60B7-4F47-B733-798DF51AC5C1}" type="presOf" srcId="{FE7B622B-FFE4-458C-BA34-78D061FD3870}" destId="{CD7B85FE-B7BD-4C8A-BFFF-D0247D4E9A7F}" srcOrd="0" destOrd="0" presId="urn:microsoft.com/office/officeart/2005/8/layout/chevron1"/>
    <dgm:cxn modelId="{AA6A6629-8C4A-4423-B937-A8E0C11D1D1B}" srcId="{DE21C037-1E4A-4852-83B8-787D9DE868E3}" destId="{7CD3AC08-1D32-4FAD-9737-40B89FE2886B}" srcOrd="2" destOrd="0" parTransId="{74308EF6-9672-4CAA-8947-E7361C41E328}" sibTransId="{54808B62-D6D7-47B8-9477-AF00290265F0}"/>
    <dgm:cxn modelId="{A59F9431-16BC-43F5-A48B-B9C109FE3490}" type="presOf" srcId="{15556DB7-BE2C-43D0-B53A-B36E854FCA09}" destId="{7D145CCE-0BD7-4A1D-9807-D36BF7375EE2}" srcOrd="0" destOrd="0" presId="urn:microsoft.com/office/officeart/2005/8/layout/chevron1"/>
    <dgm:cxn modelId="{0B42F441-E5C3-4761-8E41-ED4FEC9E43F9}" type="presOf" srcId="{7C169324-2DC8-4C88-8FB9-87904BA40028}" destId="{9413C3E2-5A0A-44BD-8F77-0CBACF2BCEE4}" srcOrd="0" destOrd="0" presId="urn:microsoft.com/office/officeart/2005/8/layout/chevron1"/>
    <dgm:cxn modelId="{3A6ED09B-7EC7-4B88-A557-8C3F52157691}" srcId="{DE21C037-1E4A-4852-83B8-787D9DE868E3}" destId="{7C169324-2DC8-4C88-8FB9-87904BA40028}" srcOrd="0" destOrd="0" parTransId="{C0656704-2DC2-40DB-BA11-00984F3B7517}" sibTransId="{6C878958-FAAD-4ECE-BA5D-4F88C0FC875D}"/>
    <dgm:cxn modelId="{C9AD7EBE-B488-4429-B146-82A85902F55A}" type="presOf" srcId="{7CD3AC08-1D32-4FAD-9737-40B89FE2886B}" destId="{823372F3-E5E4-4905-89D3-013713C4C04F}" srcOrd="0" destOrd="0" presId="urn:microsoft.com/office/officeart/2005/8/layout/chevron1"/>
    <dgm:cxn modelId="{77A3C4C6-F9CC-4AC8-9254-07D58DFEA361}" type="presOf" srcId="{DE21C037-1E4A-4852-83B8-787D9DE868E3}" destId="{9971F424-5AD4-46F3-BD14-64D642CF8B9C}" srcOrd="0" destOrd="0" presId="urn:microsoft.com/office/officeart/2005/8/layout/chevron1"/>
    <dgm:cxn modelId="{E7D229F7-C770-4F4B-B893-59D76BBA7072}" srcId="{DE21C037-1E4A-4852-83B8-787D9DE868E3}" destId="{15556DB7-BE2C-43D0-B53A-B36E854FCA09}" srcOrd="1" destOrd="0" parTransId="{C91C674D-99B8-4556-969A-4AF847AD92FD}" sibTransId="{8BBFFC38-EDCB-4627-9712-ECA625E676A1}"/>
    <dgm:cxn modelId="{38C6D5AF-DE60-4177-9597-A133D012671C}" type="presParOf" srcId="{9971F424-5AD4-46F3-BD14-64D642CF8B9C}" destId="{9413C3E2-5A0A-44BD-8F77-0CBACF2BCEE4}" srcOrd="0" destOrd="0" presId="urn:microsoft.com/office/officeart/2005/8/layout/chevron1"/>
    <dgm:cxn modelId="{59E22288-582B-4A84-AB68-8A4710F1ED2A}" type="presParOf" srcId="{9971F424-5AD4-46F3-BD14-64D642CF8B9C}" destId="{DB06CF69-87A6-499D-9087-CF7ECCCE8568}" srcOrd="1" destOrd="0" presId="urn:microsoft.com/office/officeart/2005/8/layout/chevron1"/>
    <dgm:cxn modelId="{ED224D2C-CBC0-439D-BE40-987DB0A91488}" type="presParOf" srcId="{9971F424-5AD4-46F3-BD14-64D642CF8B9C}" destId="{7D145CCE-0BD7-4A1D-9807-D36BF7375EE2}" srcOrd="2" destOrd="0" presId="urn:microsoft.com/office/officeart/2005/8/layout/chevron1"/>
    <dgm:cxn modelId="{7D8B6511-4A00-48D3-A627-64D90FBA22C9}" type="presParOf" srcId="{9971F424-5AD4-46F3-BD14-64D642CF8B9C}" destId="{B151760C-6B72-40A1-BF8E-91078C5D1439}" srcOrd="3" destOrd="0" presId="urn:microsoft.com/office/officeart/2005/8/layout/chevron1"/>
    <dgm:cxn modelId="{616969FA-FA39-4982-8559-22F063E831E4}" type="presParOf" srcId="{9971F424-5AD4-46F3-BD14-64D642CF8B9C}" destId="{823372F3-E5E4-4905-89D3-013713C4C04F}" srcOrd="4" destOrd="0" presId="urn:microsoft.com/office/officeart/2005/8/layout/chevron1"/>
    <dgm:cxn modelId="{9A4854F6-D860-4C12-88E3-864DA1594D7B}" type="presParOf" srcId="{9971F424-5AD4-46F3-BD14-64D642CF8B9C}" destId="{BF052FAF-8A01-469D-B484-BA940B0BAC62}" srcOrd="5" destOrd="0" presId="urn:microsoft.com/office/officeart/2005/8/layout/chevron1"/>
    <dgm:cxn modelId="{2F62F9FB-09DE-4D30-BFEB-648EAD7B4DD8}" type="presParOf" srcId="{9971F424-5AD4-46F3-BD14-64D642CF8B9C}" destId="{CD7B85FE-B7BD-4C8A-BFFF-D0247D4E9A7F}"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21C037-1E4A-4852-83B8-787D9DE868E3}" type="doc">
      <dgm:prSet loTypeId="urn:microsoft.com/office/officeart/2005/8/layout/chevron1" loCatId="process" qsTypeId="urn:microsoft.com/office/officeart/2005/8/quickstyle/simple1" qsCatId="simple" csTypeId="urn:microsoft.com/office/officeart/2005/8/colors/accent1_2" csCatId="accent1" phldr="1"/>
      <dgm:spPr/>
    </dgm:pt>
    <dgm:pt modelId="{7C169324-2DC8-4C88-8FB9-87904BA40028}">
      <dgm:prSet phldrT="[Text]" custT="1"/>
      <dgm:spPr>
        <a:solidFill>
          <a:schemeClr val="bg2">
            <a:lumMod val="90000"/>
          </a:schemeClr>
        </a:solidFill>
      </dgm:spPr>
      <dgm:t>
        <a:bodyPr/>
        <a:lstStyle/>
        <a:p>
          <a:r>
            <a:rPr lang="en-US" sz="1600" dirty="0"/>
            <a:t>Leverage California Market Position</a:t>
          </a:r>
        </a:p>
      </dgm:t>
    </dgm:pt>
    <dgm:pt modelId="{C0656704-2DC2-40DB-BA11-00984F3B7517}" type="parTrans" cxnId="{3A6ED09B-7EC7-4B88-A557-8C3F52157691}">
      <dgm:prSet/>
      <dgm:spPr/>
      <dgm:t>
        <a:bodyPr/>
        <a:lstStyle/>
        <a:p>
          <a:endParaRPr lang="en-US" sz="1100"/>
        </a:p>
      </dgm:t>
    </dgm:pt>
    <dgm:pt modelId="{6C878958-FAAD-4ECE-BA5D-4F88C0FC875D}" type="sibTrans" cxnId="{3A6ED09B-7EC7-4B88-A557-8C3F52157691}">
      <dgm:prSet/>
      <dgm:spPr/>
      <dgm:t>
        <a:bodyPr/>
        <a:lstStyle/>
        <a:p>
          <a:endParaRPr lang="en-US" sz="1100"/>
        </a:p>
      </dgm:t>
    </dgm:pt>
    <dgm:pt modelId="{15556DB7-BE2C-43D0-B53A-B36E854FCA09}">
      <dgm:prSet phldrT="[Text]" custT="1"/>
      <dgm:spPr>
        <a:solidFill>
          <a:schemeClr val="bg2">
            <a:lumMod val="90000"/>
          </a:schemeClr>
        </a:solidFill>
      </dgm:spPr>
      <dgm:t>
        <a:bodyPr/>
        <a:lstStyle/>
        <a:p>
          <a:r>
            <a:rPr lang="en-US" sz="1600" dirty="0"/>
            <a:t>Carbon Market Knowledge</a:t>
          </a:r>
        </a:p>
      </dgm:t>
    </dgm:pt>
    <dgm:pt modelId="{C91C674D-99B8-4556-969A-4AF847AD92FD}" type="parTrans" cxnId="{E7D229F7-C770-4F4B-B893-59D76BBA7072}">
      <dgm:prSet/>
      <dgm:spPr/>
      <dgm:t>
        <a:bodyPr/>
        <a:lstStyle/>
        <a:p>
          <a:endParaRPr lang="en-US" sz="1100"/>
        </a:p>
      </dgm:t>
    </dgm:pt>
    <dgm:pt modelId="{8BBFFC38-EDCB-4627-9712-ECA625E676A1}" type="sibTrans" cxnId="{E7D229F7-C770-4F4B-B893-59D76BBA7072}">
      <dgm:prSet/>
      <dgm:spPr/>
      <dgm:t>
        <a:bodyPr/>
        <a:lstStyle/>
        <a:p>
          <a:endParaRPr lang="en-US" sz="1100"/>
        </a:p>
      </dgm:t>
    </dgm:pt>
    <dgm:pt modelId="{7CD3AC08-1D32-4FAD-9737-40B89FE2886B}">
      <dgm:prSet phldrT="[Text]" custT="1"/>
      <dgm:spPr>
        <a:solidFill>
          <a:schemeClr val="bg2">
            <a:lumMod val="90000"/>
          </a:schemeClr>
        </a:solidFill>
      </dgm:spPr>
      <dgm:t>
        <a:bodyPr/>
        <a:lstStyle/>
        <a:p>
          <a:r>
            <a:rPr lang="en-US" sz="1600" dirty="0"/>
            <a:t>Provide Optionality: Fuel</a:t>
          </a:r>
        </a:p>
      </dgm:t>
    </dgm:pt>
    <dgm:pt modelId="{74308EF6-9672-4CAA-8947-E7361C41E328}" type="parTrans" cxnId="{AA6A6629-8C4A-4423-B937-A8E0C11D1D1B}">
      <dgm:prSet/>
      <dgm:spPr/>
      <dgm:t>
        <a:bodyPr/>
        <a:lstStyle/>
        <a:p>
          <a:endParaRPr lang="en-US" sz="1100"/>
        </a:p>
      </dgm:t>
    </dgm:pt>
    <dgm:pt modelId="{54808B62-D6D7-47B8-9477-AF00290265F0}" type="sibTrans" cxnId="{AA6A6629-8C4A-4423-B937-A8E0C11D1D1B}">
      <dgm:prSet/>
      <dgm:spPr/>
      <dgm:t>
        <a:bodyPr/>
        <a:lstStyle/>
        <a:p>
          <a:endParaRPr lang="en-US" sz="1100"/>
        </a:p>
      </dgm:t>
    </dgm:pt>
    <dgm:pt modelId="{FE7B622B-FFE4-458C-BA34-78D061FD3870}">
      <dgm:prSet phldrT="[Text]" custT="1"/>
      <dgm:spPr>
        <a:solidFill>
          <a:schemeClr val="accent1"/>
        </a:solidFill>
      </dgm:spPr>
      <dgm:t>
        <a:bodyPr/>
        <a:lstStyle/>
        <a:p>
          <a:r>
            <a:rPr lang="en-US" sz="1600" dirty="0"/>
            <a:t>Provide Optionality: Industrial</a:t>
          </a:r>
        </a:p>
      </dgm:t>
    </dgm:pt>
    <dgm:pt modelId="{67E1D5DE-44D5-4525-AC4C-FD9D82C981CA}" type="parTrans" cxnId="{21F67322-A523-4242-AC30-C0C1555661CA}">
      <dgm:prSet/>
      <dgm:spPr/>
      <dgm:t>
        <a:bodyPr/>
        <a:lstStyle/>
        <a:p>
          <a:endParaRPr lang="en-US" sz="1400"/>
        </a:p>
      </dgm:t>
    </dgm:pt>
    <dgm:pt modelId="{BE569611-963B-4122-8555-2A0FDC20AD2D}" type="sibTrans" cxnId="{21F67322-A523-4242-AC30-C0C1555661CA}">
      <dgm:prSet/>
      <dgm:spPr/>
      <dgm:t>
        <a:bodyPr/>
        <a:lstStyle/>
        <a:p>
          <a:endParaRPr lang="en-US" sz="1400"/>
        </a:p>
      </dgm:t>
    </dgm:pt>
    <dgm:pt modelId="{9971F424-5AD4-46F3-BD14-64D642CF8B9C}" type="pres">
      <dgm:prSet presAssocID="{DE21C037-1E4A-4852-83B8-787D9DE868E3}" presName="Name0" presStyleCnt="0">
        <dgm:presLayoutVars>
          <dgm:dir/>
          <dgm:animLvl val="lvl"/>
          <dgm:resizeHandles val="exact"/>
        </dgm:presLayoutVars>
      </dgm:prSet>
      <dgm:spPr/>
    </dgm:pt>
    <dgm:pt modelId="{9413C3E2-5A0A-44BD-8F77-0CBACF2BCEE4}" type="pres">
      <dgm:prSet presAssocID="{7C169324-2DC8-4C88-8FB9-87904BA40028}" presName="parTxOnly" presStyleLbl="node1" presStyleIdx="0" presStyleCnt="4" custLinFactNeighborX="1384">
        <dgm:presLayoutVars>
          <dgm:chMax val="0"/>
          <dgm:chPref val="0"/>
          <dgm:bulletEnabled val="1"/>
        </dgm:presLayoutVars>
      </dgm:prSet>
      <dgm:spPr/>
    </dgm:pt>
    <dgm:pt modelId="{DB06CF69-87A6-499D-9087-CF7ECCCE8568}" type="pres">
      <dgm:prSet presAssocID="{6C878958-FAAD-4ECE-BA5D-4F88C0FC875D}" presName="parTxOnlySpace" presStyleCnt="0"/>
      <dgm:spPr/>
    </dgm:pt>
    <dgm:pt modelId="{7D145CCE-0BD7-4A1D-9807-D36BF7375EE2}" type="pres">
      <dgm:prSet presAssocID="{15556DB7-BE2C-43D0-B53A-B36E854FCA09}" presName="parTxOnly" presStyleLbl="node1" presStyleIdx="1" presStyleCnt="4">
        <dgm:presLayoutVars>
          <dgm:chMax val="0"/>
          <dgm:chPref val="0"/>
          <dgm:bulletEnabled val="1"/>
        </dgm:presLayoutVars>
      </dgm:prSet>
      <dgm:spPr/>
    </dgm:pt>
    <dgm:pt modelId="{B151760C-6B72-40A1-BF8E-91078C5D1439}" type="pres">
      <dgm:prSet presAssocID="{8BBFFC38-EDCB-4627-9712-ECA625E676A1}" presName="parTxOnlySpace" presStyleCnt="0"/>
      <dgm:spPr/>
    </dgm:pt>
    <dgm:pt modelId="{823372F3-E5E4-4905-89D3-013713C4C04F}" type="pres">
      <dgm:prSet presAssocID="{7CD3AC08-1D32-4FAD-9737-40B89FE2886B}" presName="parTxOnly" presStyleLbl="node1" presStyleIdx="2" presStyleCnt="4">
        <dgm:presLayoutVars>
          <dgm:chMax val="0"/>
          <dgm:chPref val="0"/>
          <dgm:bulletEnabled val="1"/>
        </dgm:presLayoutVars>
      </dgm:prSet>
      <dgm:spPr/>
    </dgm:pt>
    <dgm:pt modelId="{BF052FAF-8A01-469D-B484-BA940B0BAC62}" type="pres">
      <dgm:prSet presAssocID="{54808B62-D6D7-47B8-9477-AF00290265F0}" presName="parTxOnlySpace" presStyleCnt="0"/>
      <dgm:spPr/>
    </dgm:pt>
    <dgm:pt modelId="{CD7B85FE-B7BD-4C8A-BFFF-D0247D4E9A7F}" type="pres">
      <dgm:prSet presAssocID="{FE7B622B-FFE4-458C-BA34-78D061FD3870}" presName="parTxOnly" presStyleLbl="node1" presStyleIdx="3" presStyleCnt="4">
        <dgm:presLayoutVars>
          <dgm:chMax val="0"/>
          <dgm:chPref val="0"/>
          <dgm:bulletEnabled val="1"/>
        </dgm:presLayoutVars>
      </dgm:prSet>
      <dgm:spPr/>
    </dgm:pt>
  </dgm:ptLst>
  <dgm:cxnLst>
    <dgm:cxn modelId="{21F67322-A523-4242-AC30-C0C1555661CA}" srcId="{DE21C037-1E4A-4852-83B8-787D9DE868E3}" destId="{FE7B622B-FFE4-458C-BA34-78D061FD3870}" srcOrd="3" destOrd="0" parTransId="{67E1D5DE-44D5-4525-AC4C-FD9D82C981CA}" sibTransId="{BE569611-963B-4122-8555-2A0FDC20AD2D}"/>
    <dgm:cxn modelId="{AA6A6629-8C4A-4423-B937-A8E0C11D1D1B}" srcId="{DE21C037-1E4A-4852-83B8-787D9DE868E3}" destId="{7CD3AC08-1D32-4FAD-9737-40B89FE2886B}" srcOrd="2" destOrd="0" parTransId="{74308EF6-9672-4CAA-8947-E7361C41E328}" sibTransId="{54808B62-D6D7-47B8-9477-AF00290265F0}"/>
    <dgm:cxn modelId="{AC25BB70-27C9-4435-B752-3F07A5404D6B}" type="presOf" srcId="{7C169324-2DC8-4C88-8FB9-87904BA40028}" destId="{9413C3E2-5A0A-44BD-8F77-0CBACF2BCEE4}" srcOrd="0" destOrd="0" presId="urn:microsoft.com/office/officeart/2005/8/layout/chevron1"/>
    <dgm:cxn modelId="{3A6ED09B-7EC7-4B88-A557-8C3F52157691}" srcId="{DE21C037-1E4A-4852-83B8-787D9DE868E3}" destId="{7C169324-2DC8-4C88-8FB9-87904BA40028}" srcOrd="0" destOrd="0" parTransId="{C0656704-2DC2-40DB-BA11-00984F3B7517}" sibTransId="{6C878958-FAAD-4ECE-BA5D-4F88C0FC875D}"/>
    <dgm:cxn modelId="{762C259D-FBFF-4823-A36A-97E85926576B}" type="presOf" srcId="{FE7B622B-FFE4-458C-BA34-78D061FD3870}" destId="{CD7B85FE-B7BD-4C8A-BFFF-D0247D4E9A7F}" srcOrd="0" destOrd="0" presId="urn:microsoft.com/office/officeart/2005/8/layout/chevron1"/>
    <dgm:cxn modelId="{4E8C1EBD-FB95-4444-B8DF-27FB216357FD}" type="presOf" srcId="{15556DB7-BE2C-43D0-B53A-B36E854FCA09}" destId="{7D145CCE-0BD7-4A1D-9807-D36BF7375EE2}" srcOrd="0" destOrd="0" presId="urn:microsoft.com/office/officeart/2005/8/layout/chevron1"/>
    <dgm:cxn modelId="{8E578CC2-4C6B-4A36-9204-652FED7B3A9B}" type="presOf" srcId="{7CD3AC08-1D32-4FAD-9737-40B89FE2886B}" destId="{823372F3-E5E4-4905-89D3-013713C4C04F}" srcOrd="0" destOrd="0" presId="urn:microsoft.com/office/officeart/2005/8/layout/chevron1"/>
    <dgm:cxn modelId="{2FC98FD0-2E33-4DE3-B501-77D44B9694F3}" type="presOf" srcId="{DE21C037-1E4A-4852-83B8-787D9DE868E3}" destId="{9971F424-5AD4-46F3-BD14-64D642CF8B9C}" srcOrd="0" destOrd="0" presId="urn:microsoft.com/office/officeart/2005/8/layout/chevron1"/>
    <dgm:cxn modelId="{E7D229F7-C770-4F4B-B893-59D76BBA7072}" srcId="{DE21C037-1E4A-4852-83B8-787D9DE868E3}" destId="{15556DB7-BE2C-43D0-B53A-B36E854FCA09}" srcOrd="1" destOrd="0" parTransId="{C91C674D-99B8-4556-969A-4AF847AD92FD}" sibTransId="{8BBFFC38-EDCB-4627-9712-ECA625E676A1}"/>
    <dgm:cxn modelId="{5F8BBB6F-66F9-43F9-B4B4-C6E1C86028DF}" type="presParOf" srcId="{9971F424-5AD4-46F3-BD14-64D642CF8B9C}" destId="{9413C3E2-5A0A-44BD-8F77-0CBACF2BCEE4}" srcOrd="0" destOrd="0" presId="urn:microsoft.com/office/officeart/2005/8/layout/chevron1"/>
    <dgm:cxn modelId="{AB69869C-28A6-456C-8984-6593B23692E9}" type="presParOf" srcId="{9971F424-5AD4-46F3-BD14-64D642CF8B9C}" destId="{DB06CF69-87A6-499D-9087-CF7ECCCE8568}" srcOrd="1" destOrd="0" presId="urn:microsoft.com/office/officeart/2005/8/layout/chevron1"/>
    <dgm:cxn modelId="{9232999F-644F-4842-8ED4-CD68990AC745}" type="presParOf" srcId="{9971F424-5AD4-46F3-BD14-64D642CF8B9C}" destId="{7D145CCE-0BD7-4A1D-9807-D36BF7375EE2}" srcOrd="2" destOrd="0" presId="urn:microsoft.com/office/officeart/2005/8/layout/chevron1"/>
    <dgm:cxn modelId="{312EF78C-3337-4860-ABFA-36737D89208E}" type="presParOf" srcId="{9971F424-5AD4-46F3-BD14-64D642CF8B9C}" destId="{B151760C-6B72-40A1-BF8E-91078C5D1439}" srcOrd="3" destOrd="0" presId="urn:microsoft.com/office/officeart/2005/8/layout/chevron1"/>
    <dgm:cxn modelId="{B03612ED-E466-4936-B4CD-05D92362950A}" type="presParOf" srcId="{9971F424-5AD4-46F3-BD14-64D642CF8B9C}" destId="{823372F3-E5E4-4905-89D3-013713C4C04F}" srcOrd="4" destOrd="0" presId="urn:microsoft.com/office/officeart/2005/8/layout/chevron1"/>
    <dgm:cxn modelId="{06CE44C1-C253-473E-AB51-4B94E51F0C7C}" type="presParOf" srcId="{9971F424-5AD4-46F3-BD14-64D642CF8B9C}" destId="{BF052FAF-8A01-469D-B484-BA940B0BAC62}" srcOrd="5" destOrd="0" presId="urn:microsoft.com/office/officeart/2005/8/layout/chevron1"/>
    <dgm:cxn modelId="{ADFC1182-2A8F-4EF3-802F-CB3F6E697B7A}" type="presParOf" srcId="{9971F424-5AD4-46F3-BD14-64D642CF8B9C}" destId="{CD7B85FE-B7BD-4C8A-BFFF-D0247D4E9A7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19EBE-1D0B-4993-9DE1-251599F84FF6}">
      <dsp:nvSpPr>
        <dsp:cNvPr id="0" name=""/>
        <dsp:cNvSpPr/>
      </dsp:nvSpPr>
      <dsp:spPr>
        <a:xfrm rot="5400000">
          <a:off x="5479060" y="-2417781"/>
          <a:ext cx="409104" cy="534928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Partner of 10 plants; 960MM marketed gallons; 8% of market including trade </a:t>
          </a:r>
          <a:r>
            <a:rPr lang="en-US" sz="900" kern="1200" dirty="0" err="1"/>
            <a:t>bbls</a:t>
          </a:r>
          <a:endParaRPr lang="en-US" sz="900" kern="1200" dirty="0"/>
        </a:p>
        <a:p>
          <a:pPr marL="57150" lvl="1" indent="-57150" algn="l" defTabSz="400050">
            <a:lnSpc>
              <a:spcPct val="90000"/>
            </a:lnSpc>
            <a:spcBef>
              <a:spcPct val="0"/>
            </a:spcBef>
            <a:spcAft>
              <a:spcPct val="15000"/>
            </a:spcAft>
            <a:buChar char="•"/>
          </a:pPr>
          <a:r>
            <a:rPr lang="en-US" sz="900" kern="1200" dirty="0"/>
            <a:t>National distribution; sources from every major producer, paid fuel taxes in 42 states</a:t>
          </a:r>
        </a:p>
      </dsp:txBody>
      <dsp:txXfrm rot="-5400000">
        <a:off x="3008971" y="72279"/>
        <a:ext cx="5329312" cy="369162"/>
      </dsp:txXfrm>
    </dsp:sp>
    <dsp:sp modelId="{F0B31A32-D849-4328-B760-E5B9241BEFEB}">
      <dsp:nvSpPr>
        <dsp:cNvPr id="0" name=""/>
        <dsp:cNvSpPr/>
      </dsp:nvSpPr>
      <dsp:spPr>
        <a:xfrm>
          <a:off x="0" y="1169"/>
          <a:ext cx="3008971" cy="5113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Domestic Ethanol</a:t>
          </a:r>
        </a:p>
      </dsp:txBody>
      <dsp:txXfrm>
        <a:off x="24964" y="26133"/>
        <a:ext cx="2959043" cy="461453"/>
      </dsp:txXfrm>
    </dsp:sp>
    <dsp:sp modelId="{106C8414-E965-4F8E-83A4-E3A7EC4494A0}">
      <dsp:nvSpPr>
        <dsp:cNvPr id="0" name=""/>
        <dsp:cNvSpPr/>
      </dsp:nvSpPr>
      <dsp:spPr>
        <a:xfrm rot="5400000">
          <a:off x="5479060" y="-1880831"/>
          <a:ext cx="409104" cy="534928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Market leader with 25-40% of exported volumes from US from 2011-2022</a:t>
          </a:r>
        </a:p>
        <a:p>
          <a:pPr marL="57150" lvl="1" indent="-57150" algn="l" defTabSz="400050">
            <a:lnSpc>
              <a:spcPct val="90000"/>
            </a:lnSpc>
            <a:spcBef>
              <a:spcPct val="0"/>
            </a:spcBef>
            <a:spcAft>
              <a:spcPct val="15000"/>
            </a:spcAft>
            <a:buChar char="•"/>
          </a:pPr>
          <a:r>
            <a:rPr lang="en-US" sz="900" kern="1200" dirty="0"/>
            <a:t>Have sold to 20+ countries; large tank position on the Gulf; largest shipper into Canada</a:t>
          </a:r>
        </a:p>
      </dsp:txBody>
      <dsp:txXfrm rot="-5400000">
        <a:off x="3008971" y="609229"/>
        <a:ext cx="5329312" cy="369162"/>
      </dsp:txXfrm>
    </dsp:sp>
    <dsp:sp modelId="{6B14A2F3-60A0-4EC2-94B2-95D82290C4F6}">
      <dsp:nvSpPr>
        <dsp:cNvPr id="0" name=""/>
        <dsp:cNvSpPr/>
      </dsp:nvSpPr>
      <dsp:spPr>
        <a:xfrm>
          <a:off x="0" y="538119"/>
          <a:ext cx="3008971" cy="5113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International Ethanol</a:t>
          </a:r>
        </a:p>
      </dsp:txBody>
      <dsp:txXfrm>
        <a:off x="24964" y="563083"/>
        <a:ext cx="2959043" cy="461453"/>
      </dsp:txXfrm>
    </dsp:sp>
    <dsp:sp modelId="{646D4FEF-C119-47E4-8325-4C110715E925}">
      <dsp:nvSpPr>
        <dsp:cNvPr id="0" name=""/>
        <dsp:cNvSpPr/>
      </dsp:nvSpPr>
      <dsp:spPr>
        <a:xfrm rot="5400000">
          <a:off x="5479060" y="-1343881"/>
          <a:ext cx="409104" cy="534928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Supply Contract with Methanex</a:t>
          </a:r>
        </a:p>
        <a:p>
          <a:pPr marL="57150" lvl="1" indent="-57150" algn="l" defTabSz="400050">
            <a:lnSpc>
              <a:spcPct val="90000"/>
            </a:lnSpc>
            <a:spcBef>
              <a:spcPct val="0"/>
            </a:spcBef>
            <a:spcAft>
              <a:spcPct val="15000"/>
            </a:spcAft>
            <a:buChar char="•"/>
          </a:pPr>
          <a:r>
            <a:rPr lang="en-US" sz="900" kern="1200" dirty="0"/>
            <a:t>~11% of US market</a:t>
          </a:r>
        </a:p>
      </dsp:txBody>
      <dsp:txXfrm rot="-5400000">
        <a:off x="3008971" y="1146179"/>
        <a:ext cx="5329312" cy="369162"/>
      </dsp:txXfrm>
    </dsp:sp>
    <dsp:sp modelId="{314F085B-57DA-4FED-B527-0D560E19F8E9}">
      <dsp:nvSpPr>
        <dsp:cNvPr id="0" name=""/>
        <dsp:cNvSpPr/>
      </dsp:nvSpPr>
      <dsp:spPr>
        <a:xfrm>
          <a:off x="0" y="1075069"/>
          <a:ext cx="3008971" cy="5113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Methanol</a:t>
          </a:r>
        </a:p>
      </dsp:txBody>
      <dsp:txXfrm>
        <a:off x="24964" y="1100033"/>
        <a:ext cx="2959043" cy="461453"/>
      </dsp:txXfrm>
    </dsp:sp>
    <dsp:sp modelId="{C581A71E-6B0B-4739-A31E-271C7DA519F2}">
      <dsp:nvSpPr>
        <dsp:cNvPr id="0" name=""/>
        <dsp:cNvSpPr/>
      </dsp:nvSpPr>
      <dsp:spPr>
        <a:xfrm rot="5400000">
          <a:off x="5479060" y="-806930"/>
          <a:ext cx="409104" cy="534928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Large crude by rail presence, marketed 1B barrels in 2019</a:t>
          </a:r>
        </a:p>
        <a:p>
          <a:pPr marL="57150" lvl="1" indent="-57150" algn="l" defTabSz="400050">
            <a:lnSpc>
              <a:spcPct val="90000"/>
            </a:lnSpc>
            <a:spcBef>
              <a:spcPct val="0"/>
            </a:spcBef>
            <a:spcAft>
              <a:spcPct val="15000"/>
            </a:spcAft>
            <a:buChar char="•"/>
          </a:pPr>
          <a:r>
            <a:rPr lang="en-US" sz="900" kern="1200" dirty="0"/>
            <a:t>Origin and destination terminals in Permian and New Orleans</a:t>
          </a:r>
        </a:p>
      </dsp:txBody>
      <dsp:txXfrm rot="-5400000">
        <a:off x="3008971" y="1683130"/>
        <a:ext cx="5329312" cy="369162"/>
      </dsp:txXfrm>
    </dsp:sp>
    <dsp:sp modelId="{655CD0DE-3343-4202-A728-5E8BAC494576}">
      <dsp:nvSpPr>
        <dsp:cNvPr id="0" name=""/>
        <dsp:cNvSpPr/>
      </dsp:nvSpPr>
      <dsp:spPr>
        <a:xfrm>
          <a:off x="0" y="1612020"/>
          <a:ext cx="3008971" cy="5113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Crude</a:t>
          </a:r>
        </a:p>
      </dsp:txBody>
      <dsp:txXfrm>
        <a:off x="24964" y="1636984"/>
        <a:ext cx="2959043" cy="461453"/>
      </dsp:txXfrm>
    </dsp:sp>
    <dsp:sp modelId="{EBAFA291-0BAA-4818-8FC1-EA46B3B7309A}">
      <dsp:nvSpPr>
        <dsp:cNvPr id="0" name=""/>
        <dsp:cNvSpPr/>
      </dsp:nvSpPr>
      <dsp:spPr>
        <a:xfrm rot="5400000">
          <a:off x="5479060" y="-269980"/>
          <a:ext cx="409104" cy="534928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Large export program to Mexico</a:t>
          </a:r>
        </a:p>
        <a:p>
          <a:pPr marL="57150" lvl="1" indent="-57150" algn="l" defTabSz="400050">
            <a:lnSpc>
              <a:spcPct val="90000"/>
            </a:lnSpc>
            <a:spcBef>
              <a:spcPct val="0"/>
            </a:spcBef>
            <a:spcAft>
              <a:spcPct val="15000"/>
            </a:spcAft>
            <a:buChar char="•"/>
          </a:pPr>
          <a:r>
            <a:rPr lang="en-US" sz="900" kern="1200" dirty="0"/>
            <a:t>Focus on regions underserved by rail and pipe</a:t>
          </a:r>
        </a:p>
      </dsp:txBody>
      <dsp:txXfrm rot="-5400000">
        <a:off x="3008971" y="2220080"/>
        <a:ext cx="5329312" cy="369162"/>
      </dsp:txXfrm>
    </dsp:sp>
    <dsp:sp modelId="{13ECA5D2-7C33-4B42-846B-F65C05DCF3E8}">
      <dsp:nvSpPr>
        <dsp:cNvPr id="0" name=""/>
        <dsp:cNvSpPr/>
      </dsp:nvSpPr>
      <dsp:spPr>
        <a:xfrm>
          <a:off x="0" y="2148970"/>
          <a:ext cx="3008971" cy="5113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Refined Products</a:t>
          </a:r>
        </a:p>
      </dsp:txBody>
      <dsp:txXfrm>
        <a:off x="24964" y="2173934"/>
        <a:ext cx="2959043" cy="461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3C3E2-5A0A-44BD-8F77-0CBACF2BCEE4}">
      <dsp:nvSpPr>
        <dsp:cNvPr id="0" name=""/>
        <dsp:cNvSpPr/>
      </dsp:nvSpPr>
      <dsp:spPr>
        <a:xfrm>
          <a:off x="3624" y="0"/>
          <a:ext cx="2109935" cy="678285"/>
        </a:xfrm>
        <a:prstGeom prst="chevron">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Leverage California Market Position</a:t>
          </a:r>
        </a:p>
      </dsp:txBody>
      <dsp:txXfrm>
        <a:off x="342767" y="0"/>
        <a:ext cx="1431650" cy="678285"/>
      </dsp:txXfrm>
    </dsp:sp>
    <dsp:sp modelId="{7D145CCE-0BD7-4A1D-9807-D36BF7375EE2}">
      <dsp:nvSpPr>
        <dsp:cNvPr id="0" name=""/>
        <dsp:cNvSpPr/>
      </dsp:nvSpPr>
      <dsp:spPr>
        <a:xfrm>
          <a:off x="1902566"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Carbon Market Knowledge</a:t>
          </a:r>
        </a:p>
      </dsp:txBody>
      <dsp:txXfrm>
        <a:off x="2241709" y="0"/>
        <a:ext cx="1431650" cy="678285"/>
      </dsp:txXfrm>
    </dsp:sp>
    <dsp:sp modelId="{823372F3-E5E4-4905-89D3-013713C4C04F}">
      <dsp:nvSpPr>
        <dsp:cNvPr id="0" name=""/>
        <dsp:cNvSpPr/>
      </dsp:nvSpPr>
      <dsp:spPr>
        <a:xfrm>
          <a:off x="3801509"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Fuel</a:t>
          </a:r>
        </a:p>
      </dsp:txBody>
      <dsp:txXfrm>
        <a:off x="4140652" y="0"/>
        <a:ext cx="1431650" cy="678285"/>
      </dsp:txXfrm>
    </dsp:sp>
    <dsp:sp modelId="{CD7B85FE-B7BD-4C8A-BFFF-D0247D4E9A7F}">
      <dsp:nvSpPr>
        <dsp:cNvPr id="0" name=""/>
        <dsp:cNvSpPr/>
      </dsp:nvSpPr>
      <dsp:spPr>
        <a:xfrm>
          <a:off x="5700451"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Industrial</a:t>
          </a:r>
        </a:p>
      </dsp:txBody>
      <dsp:txXfrm>
        <a:off x="6039594" y="0"/>
        <a:ext cx="1431650" cy="678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3C3E2-5A0A-44BD-8F77-0CBACF2BCEE4}">
      <dsp:nvSpPr>
        <dsp:cNvPr id="0" name=""/>
        <dsp:cNvSpPr/>
      </dsp:nvSpPr>
      <dsp:spPr>
        <a:xfrm>
          <a:off x="3624"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Leverage California Market Position</a:t>
          </a:r>
        </a:p>
      </dsp:txBody>
      <dsp:txXfrm>
        <a:off x="342767" y="0"/>
        <a:ext cx="1431650" cy="678285"/>
      </dsp:txXfrm>
    </dsp:sp>
    <dsp:sp modelId="{7D145CCE-0BD7-4A1D-9807-D36BF7375EE2}">
      <dsp:nvSpPr>
        <dsp:cNvPr id="0" name=""/>
        <dsp:cNvSpPr/>
      </dsp:nvSpPr>
      <dsp:spPr>
        <a:xfrm>
          <a:off x="1902566" y="0"/>
          <a:ext cx="2109935" cy="678285"/>
        </a:xfrm>
        <a:prstGeom prst="chevron">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Carbon Market Knowledge</a:t>
          </a:r>
        </a:p>
      </dsp:txBody>
      <dsp:txXfrm>
        <a:off x="2241709" y="0"/>
        <a:ext cx="1431650" cy="678285"/>
      </dsp:txXfrm>
    </dsp:sp>
    <dsp:sp modelId="{823372F3-E5E4-4905-89D3-013713C4C04F}">
      <dsp:nvSpPr>
        <dsp:cNvPr id="0" name=""/>
        <dsp:cNvSpPr/>
      </dsp:nvSpPr>
      <dsp:spPr>
        <a:xfrm>
          <a:off x="3801509"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Fuel</a:t>
          </a:r>
        </a:p>
      </dsp:txBody>
      <dsp:txXfrm>
        <a:off x="4140652" y="0"/>
        <a:ext cx="1431650" cy="678285"/>
      </dsp:txXfrm>
    </dsp:sp>
    <dsp:sp modelId="{CD7B85FE-B7BD-4C8A-BFFF-D0247D4E9A7F}">
      <dsp:nvSpPr>
        <dsp:cNvPr id="0" name=""/>
        <dsp:cNvSpPr/>
      </dsp:nvSpPr>
      <dsp:spPr>
        <a:xfrm>
          <a:off x="5700451"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Industrial</a:t>
          </a:r>
        </a:p>
      </dsp:txBody>
      <dsp:txXfrm>
        <a:off x="6039594" y="0"/>
        <a:ext cx="1431650" cy="678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57F8A-4DDA-406F-8677-EAFCC5BBB936}">
      <dsp:nvSpPr>
        <dsp:cNvPr id="0" name=""/>
        <dsp:cNvSpPr/>
      </dsp:nvSpPr>
      <dsp:spPr>
        <a:xfrm>
          <a:off x="0" y="0"/>
          <a:ext cx="8161538" cy="114507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1" kern="1200" dirty="0"/>
            <a:t>Murex has in-house expertise in GHG modeling</a:t>
          </a:r>
        </a:p>
        <a:p>
          <a:pPr marL="57150" lvl="1" indent="-57150" algn="l" defTabSz="488950">
            <a:lnSpc>
              <a:spcPct val="90000"/>
            </a:lnSpc>
            <a:spcBef>
              <a:spcPct val="0"/>
            </a:spcBef>
            <a:spcAft>
              <a:spcPct val="15000"/>
            </a:spcAft>
            <a:buChar char="•"/>
          </a:pPr>
          <a:r>
            <a:rPr lang="en-US" sz="1100" kern="1200" dirty="0"/>
            <a:t>Model </a:t>
          </a:r>
          <a:r>
            <a:rPr lang="en-US" sz="1100" kern="1200" dirty="0" err="1"/>
            <a:t>Aemetis</a:t>
          </a:r>
          <a:r>
            <a:rPr lang="en-US" sz="1100" kern="1200" dirty="0"/>
            <a:t> operational data against international/domestic carbon programs to determine which would yield the highest price</a:t>
          </a:r>
        </a:p>
        <a:p>
          <a:pPr marL="57150" lvl="1" indent="-57150" algn="l" defTabSz="488950">
            <a:lnSpc>
              <a:spcPct val="90000"/>
            </a:lnSpc>
            <a:spcBef>
              <a:spcPct val="0"/>
            </a:spcBef>
            <a:spcAft>
              <a:spcPct val="15000"/>
            </a:spcAft>
            <a:buChar char="•"/>
          </a:pPr>
          <a:r>
            <a:rPr lang="en-US" sz="1100" kern="1200" dirty="0"/>
            <a:t>Then would run economics to determine which market has highest overall netback </a:t>
          </a:r>
        </a:p>
      </dsp:txBody>
      <dsp:txXfrm>
        <a:off x="1746815" y="0"/>
        <a:ext cx="6414722" cy="1145078"/>
      </dsp:txXfrm>
    </dsp:sp>
    <dsp:sp modelId="{B5383F3B-F689-4C14-8E2E-DC0523AB959C}">
      <dsp:nvSpPr>
        <dsp:cNvPr id="0" name=""/>
        <dsp:cNvSpPr/>
      </dsp:nvSpPr>
      <dsp:spPr>
        <a:xfrm>
          <a:off x="114507" y="114507"/>
          <a:ext cx="1632307" cy="91606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10756F-A51B-4EBA-8CAE-6D6692758BB6}">
      <dsp:nvSpPr>
        <dsp:cNvPr id="0" name=""/>
        <dsp:cNvSpPr/>
      </dsp:nvSpPr>
      <dsp:spPr>
        <a:xfrm>
          <a:off x="0" y="1259586"/>
          <a:ext cx="8161538" cy="114507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1" kern="1200" dirty="0"/>
            <a:t>Murex is an experienced seller into domestic and international carbon markets</a:t>
          </a:r>
        </a:p>
        <a:p>
          <a:pPr marL="57150" lvl="1" indent="-57150" algn="l" defTabSz="488950">
            <a:lnSpc>
              <a:spcPct val="90000"/>
            </a:lnSpc>
            <a:spcBef>
              <a:spcPct val="0"/>
            </a:spcBef>
            <a:spcAft>
              <a:spcPct val="15000"/>
            </a:spcAft>
            <a:buChar char="•"/>
          </a:pPr>
          <a:r>
            <a:rPr lang="en-US" sz="1100" kern="1200" dirty="0"/>
            <a:t>Has sold ethanol into 20+ countries; can leverage relationships to secure shorts for </a:t>
          </a:r>
          <a:r>
            <a:rPr lang="en-US" sz="1100" kern="1200" dirty="0" err="1"/>
            <a:t>Aemetis</a:t>
          </a:r>
          <a:endParaRPr lang="en-US" sz="1100" kern="1200" dirty="0"/>
        </a:p>
        <a:p>
          <a:pPr marL="57150" lvl="1" indent="-57150" algn="l" defTabSz="488950">
            <a:lnSpc>
              <a:spcPct val="90000"/>
            </a:lnSpc>
            <a:spcBef>
              <a:spcPct val="0"/>
            </a:spcBef>
            <a:spcAft>
              <a:spcPct val="15000"/>
            </a:spcAft>
            <a:buChar char="•"/>
          </a:pPr>
          <a:r>
            <a:rPr lang="en-US" sz="1100" kern="1200" dirty="0"/>
            <a:t>Unique access – only company allowed to import into Columbia</a:t>
          </a:r>
        </a:p>
      </dsp:txBody>
      <dsp:txXfrm>
        <a:off x="1746815" y="1259586"/>
        <a:ext cx="6414722" cy="1145078"/>
      </dsp:txXfrm>
    </dsp:sp>
    <dsp:sp modelId="{FA3C2319-DD15-4F80-BFD9-5288FD55D18A}">
      <dsp:nvSpPr>
        <dsp:cNvPr id="0" name=""/>
        <dsp:cNvSpPr/>
      </dsp:nvSpPr>
      <dsp:spPr>
        <a:xfrm>
          <a:off x="114507" y="1374094"/>
          <a:ext cx="1632307" cy="91606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33E5BF-BFCF-4E9E-A85F-75DD52B670A3}">
      <dsp:nvSpPr>
        <dsp:cNvPr id="0" name=""/>
        <dsp:cNvSpPr/>
      </dsp:nvSpPr>
      <dsp:spPr>
        <a:xfrm>
          <a:off x="0" y="2519173"/>
          <a:ext cx="8161538" cy="114507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1" kern="1200" dirty="0"/>
            <a:t>Murex has expertise evaluating and recommending carbon projects</a:t>
          </a:r>
        </a:p>
        <a:p>
          <a:pPr marL="57150" lvl="1" indent="-57150" algn="l" defTabSz="488950">
            <a:lnSpc>
              <a:spcPct val="90000"/>
            </a:lnSpc>
            <a:spcBef>
              <a:spcPct val="0"/>
            </a:spcBef>
            <a:spcAft>
              <a:spcPct val="15000"/>
            </a:spcAft>
            <a:buChar char="•"/>
          </a:pPr>
          <a:r>
            <a:rPr lang="en-US" sz="1100" kern="1200" dirty="0"/>
            <a:t>Optimize current projects to generate highest netbacks </a:t>
          </a:r>
        </a:p>
        <a:p>
          <a:pPr marL="57150" lvl="1" indent="-57150" algn="l" defTabSz="488950">
            <a:lnSpc>
              <a:spcPct val="90000"/>
            </a:lnSpc>
            <a:spcBef>
              <a:spcPct val="0"/>
            </a:spcBef>
            <a:spcAft>
              <a:spcPct val="15000"/>
            </a:spcAft>
            <a:buChar char="•"/>
          </a:pPr>
          <a:r>
            <a:rPr lang="en-US" sz="1100" kern="1200" dirty="0"/>
            <a:t>Experience in broad range of renewable energy projects including carbon sequestration, wind power, and more</a:t>
          </a:r>
        </a:p>
      </dsp:txBody>
      <dsp:txXfrm>
        <a:off x="1746815" y="2519173"/>
        <a:ext cx="6414722" cy="1145078"/>
      </dsp:txXfrm>
    </dsp:sp>
    <dsp:sp modelId="{E66F2A32-5AEB-496A-9A9E-071AE7607E79}">
      <dsp:nvSpPr>
        <dsp:cNvPr id="0" name=""/>
        <dsp:cNvSpPr/>
      </dsp:nvSpPr>
      <dsp:spPr>
        <a:xfrm>
          <a:off x="114507" y="2633681"/>
          <a:ext cx="1632307" cy="91606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9DC98C-B659-467B-BD01-172FE9CC0195}">
      <dsp:nvSpPr>
        <dsp:cNvPr id="0" name=""/>
        <dsp:cNvSpPr/>
      </dsp:nvSpPr>
      <dsp:spPr>
        <a:xfrm>
          <a:off x="0" y="3778760"/>
          <a:ext cx="8161538" cy="114507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i="1" kern="1200" dirty="0"/>
            <a:t>Murex can leverage strong balance sheet and liquidity to maximize profits</a:t>
          </a:r>
        </a:p>
        <a:p>
          <a:pPr marL="57150" lvl="1" indent="-57150" algn="l" defTabSz="488950">
            <a:lnSpc>
              <a:spcPct val="90000"/>
            </a:lnSpc>
            <a:spcBef>
              <a:spcPct val="0"/>
            </a:spcBef>
            <a:spcAft>
              <a:spcPct val="15000"/>
            </a:spcAft>
            <a:buChar char="•"/>
          </a:pPr>
          <a:r>
            <a:rPr lang="en-US" sz="1100" kern="1200" dirty="0"/>
            <a:t>Can monetize and maximize value for D3 RINs from </a:t>
          </a:r>
          <a:r>
            <a:rPr lang="en-US" sz="1100" kern="1200" dirty="0" err="1"/>
            <a:t>Aemetis’s</a:t>
          </a:r>
          <a:r>
            <a:rPr lang="en-US" sz="1100" kern="1200" dirty="0"/>
            <a:t> RNG project due to exporter status and balance sheet</a:t>
          </a:r>
        </a:p>
        <a:p>
          <a:pPr marL="57150" lvl="1" indent="-57150" algn="l" defTabSz="488950">
            <a:lnSpc>
              <a:spcPct val="90000"/>
            </a:lnSpc>
            <a:spcBef>
              <a:spcPct val="0"/>
            </a:spcBef>
            <a:spcAft>
              <a:spcPct val="15000"/>
            </a:spcAft>
            <a:buChar char="•"/>
          </a:pPr>
          <a:endParaRPr lang="en-US" sz="1100" kern="1200" dirty="0"/>
        </a:p>
      </dsp:txBody>
      <dsp:txXfrm>
        <a:off x="1746815" y="3778760"/>
        <a:ext cx="6414722" cy="1145078"/>
      </dsp:txXfrm>
    </dsp:sp>
    <dsp:sp modelId="{36952D39-FE4A-4312-A33D-722F22D29182}">
      <dsp:nvSpPr>
        <dsp:cNvPr id="0" name=""/>
        <dsp:cNvSpPr/>
      </dsp:nvSpPr>
      <dsp:spPr>
        <a:xfrm>
          <a:off x="114507" y="3893268"/>
          <a:ext cx="1632307" cy="91606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3C3E2-5A0A-44BD-8F77-0CBACF2BCEE4}">
      <dsp:nvSpPr>
        <dsp:cNvPr id="0" name=""/>
        <dsp:cNvSpPr/>
      </dsp:nvSpPr>
      <dsp:spPr>
        <a:xfrm>
          <a:off x="6544"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Leverage California Market Position</a:t>
          </a:r>
        </a:p>
      </dsp:txBody>
      <dsp:txXfrm>
        <a:off x="345687" y="0"/>
        <a:ext cx="1431650" cy="678285"/>
      </dsp:txXfrm>
    </dsp:sp>
    <dsp:sp modelId="{7D145CCE-0BD7-4A1D-9807-D36BF7375EE2}">
      <dsp:nvSpPr>
        <dsp:cNvPr id="0" name=""/>
        <dsp:cNvSpPr/>
      </dsp:nvSpPr>
      <dsp:spPr>
        <a:xfrm>
          <a:off x="1902566"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Carbon Market Knowledge</a:t>
          </a:r>
        </a:p>
      </dsp:txBody>
      <dsp:txXfrm>
        <a:off x="2241709" y="0"/>
        <a:ext cx="1431650" cy="678285"/>
      </dsp:txXfrm>
    </dsp:sp>
    <dsp:sp modelId="{823372F3-E5E4-4905-89D3-013713C4C04F}">
      <dsp:nvSpPr>
        <dsp:cNvPr id="0" name=""/>
        <dsp:cNvSpPr/>
      </dsp:nvSpPr>
      <dsp:spPr>
        <a:xfrm>
          <a:off x="3801509" y="0"/>
          <a:ext cx="2109935" cy="678285"/>
        </a:xfrm>
        <a:prstGeom prst="chevron">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Fuel</a:t>
          </a:r>
        </a:p>
      </dsp:txBody>
      <dsp:txXfrm>
        <a:off x="4140652" y="0"/>
        <a:ext cx="1431650" cy="678285"/>
      </dsp:txXfrm>
    </dsp:sp>
    <dsp:sp modelId="{CD7B85FE-B7BD-4C8A-BFFF-D0247D4E9A7F}">
      <dsp:nvSpPr>
        <dsp:cNvPr id="0" name=""/>
        <dsp:cNvSpPr/>
      </dsp:nvSpPr>
      <dsp:spPr>
        <a:xfrm>
          <a:off x="5700451"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Industrial</a:t>
          </a:r>
        </a:p>
      </dsp:txBody>
      <dsp:txXfrm>
        <a:off x="6039594" y="0"/>
        <a:ext cx="1431650" cy="6782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3C3E2-5A0A-44BD-8F77-0CBACF2BCEE4}">
      <dsp:nvSpPr>
        <dsp:cNvPr id="0" name=""/>
        <dsp:cNvSpPr/>
      </dsp:nvSpPr>
      <dsp:spPr>
        <a:xfrm>
          <a:off x="6544"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Leverage California Market Position</a:t>
          </a:r>
        </a:p>
      </dsp:txBody>
      <dsp:txXfrm>
        <a:off x="345687" y="0"/>
        <a:ext cx="1431650" cy="678285"/>
      </dsp:txXfrm>
    </dsp:sp>
    <dsp:sp modelId="{7D145CCE-0BD7-4A1D-9807-D36BF7375EE2}">
      <dsp:nvSpPr>
        <dsp:cNvPr id="0" name=""/>
        <dsp:cNvSpPr/>
      </dsp:nvSpPr>
      <dsp:spPr>
        <a:xfrm>
          <a:off x="1902566"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Carbon Market Knowledge</a:t>
          </a:r>
        </a:p>
      </dsp:txBody>
      <dsp:txXfrm>
        <a:off x="2241709" y="0"/>
        <a:ext cx="1431650" cy="678285"/>
      </dsp:txXfrm>
    </dsp:sp>
    <dsp:sp modelId="{823372F3-E5E4-4905-89D3-013713C4C04F}">
      <dsp:nvSpPr>
        <dsp:cNvPr id="0" name=""/>
        <dsp:cNvSpPr/>
      </dsp:nvSpPr>
      <dsp:spPr>
        <a:xfrm>
          <a:off x="3801509" y="0"/>
          <a:ext cx="2109935" cy="678285"/>
        </a:xfrm>
        <a:prstGeom prst="chevron">
          <a:avLst/>
        </a:prstGeom>
        <a:solidFill>
          <a:schemeClr val="bg2">
            <a:lumMod val="9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Fuel</a:t>
          </a:r>
        </a:p>
      </dsp:txBody>
      <dsp:txXfrm>
        <a:off x="4140652" y="0"/>
        <a:ext cx="1431650" cy="678285"/>
      </dsp:txXfrm>
    </dsp:sp>
    <dsp:sp modelId="{CD7B85FE-B7BD-4C8A-BFFF-D0247D4E9A7F}">
      <dsp:nvSpPr>
        <dsp:cNvPr id="0" name=""/>
        <dsp:cNvSpPr/>
      </dsp:nvSpPr>
      <dsp:spPr>
        <a:xfrm>
          <a:off x="5700451" y="0"/>
          <a:ext cx="2109935" cy="678285"/>
        </a:xfrm>
        <a:prstGeom prst="chevron">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Provide Optionality: Industrial</a:t>
          </a:r>
        </a:p>
      </dsp:txBody>
      <dsp:txXfrm>
        <a:off x="6039594" y="0"/>
        <a:ext cx="1431650" cy="6782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2AEF31B-9BA7-49BC-8039-11CBAE6AD98B}" type="datetimeFigureOut">
              <a:rPr lang="en-US" smtClean="0"/>
              <a:t>5/10/2024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9C43186-AD6A-445D-B844-26F43D424E92}" type="slidenum">
              <a:rPr lang="en-US" smtClean="0"/>
              <a:t>‹#›</a:t>
            </a:fld>
            <a:endParaRPr lang="en-US"/>
          </a:p>
        </p:txBody>
      </p:sp>
    </p:spTree>
    <p:extLst>
      <p:ext uri="{BB962C8B-B14F-4D97-AF65-F5344CB8AC3E}">
        <p14:creationId xmlns:p14="http://schemas.microsoft.com/office/powerpoint/2010/main" val="361437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https://www.pexels.com/photo/assorted-labeled-bottle-on-brown-shelf-2198400/</a:t>
            </a:r>
          </a:p>
        </p:txBody>
      </p:sp>
      <p:sp>
        <p:nvSpPr>
          <p:cNvPr id="4" name="Slide Number Placeholder 3"/>
          <p:cNvSpPr>
            <a:spLocks noGrp="1"/>
          </p:cNvSpPr>
          <p:nvPr>
            <p:ph type="sldNum" sz="quarter" idx="5"/>
          </p:nvPr>
        </p:nvSpPr>
        <p:spPr/>
        <p:txBody>
          <a:bodyPr/>
          <a:lstStyle/>
          <a:p>
            <a:fld id="{C9C43186-AD6A-445D-B844-26F43D424E92}" type="slidenum">
              <a:rPr lang="en-US" smtClean="0"/>
              <a:t>1</a:t>
            </a:fld>
            <a:endParaRPr lang="en-US"/>
          </a:p>
        </p:txBody>
      </p:sp>
    </p:spTree>
    <p:extLst>
      <p:ext uri="{BB962C8B-B14F-4D97-AF65-F5344CB8AC3E}">
        <p14:creationId xmlns:p14="http://schemas.microsoft.com/office/powerpoint/2010/main" val="406470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3965772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14B12A-A3C8-4365-BDE8-02421AFC9837}" type="datetimeFigureOut">
              <a:rPr lang="en-US" smtClean="0"/>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359452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1448176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5447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512241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577440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3767429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462749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48205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255950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404686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4B12A-A3C8-4365-BDE8-02421AFC9837}" type="datetimeFigureOut">
              <a:rPr lang="en-US" smtClean="0"/>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29119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14B12A-A3C8-4365-BDE8-02421AFC9837}" type="datetimeFigureOut">
              <a:rPr lang="en-US" smtClean="0"/>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256621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52147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344753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114B12A-A3C8-4365-BDE8-02421AFC9837}" type="datetimeFigureOut">
              <a:rPr lang="en-US" smtClean="0"/>
              <a:t>5/10/2024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5272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14B12A-A3C8-4365-BDE8-02421AFC9837}" type="datetimeFigureOut">
              <a:rPr lang="en-US" smtClean="0"/>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C819E-716E-4089-81D8-E6BA848AC995}" type="slidenum">
              <a:rPr lang="en-US" smtClean="0"/>
              <a:t>‹#›</a:t>
            </a:fld>
            <a:endParaRPr lang="en-US"/>
          </a:p>
        </p:txBody>
      </p:sp>
    </p:spTree>
    <p:extLst>
      <p:ext uri="{BB962C8B-B14F-4D97-AF65-F5344CB8AC3E}">
        <p14:creationId xmlns:p14="http://schemas.microsoft.com/office/powerpoint/2010/main" val="196273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114B12A-A3C8-4365-BDE8-02421AFC9837}" type="datetimeFigureOut">
              <a:rPr lang="en-US" smtClean="0"/>
              <a:t>5/10/2024</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19C819E-716E-4089-81D8-E6BA848AC995}" type="slidenum">
              <a:rPr lang="en-US" smtClean="0"/>
              <a:t>‹#›</a:t>
            </a:fld>
            <a:endParaRPr lang="en-US"/>
          </a:p>
        </p:txBody>
      </p:sp>
    </p:spTree>
    <p:extLst>
      <p:ext uri="{BB962C8B-B14F-4D97-AF65-F5344CB8AC3E}">
        <p14:creationId xmlns:p14="http://schemas.microsoft.com/office/powerpoint/2010/main" val="3958492940"/>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1.png"/><Relationship Id="rId7" Type="http://schemas.openxmlformats.org/officeDocument/2006/relationships/diagramQuickStyle" Target="../diagrams/quickStyle5.xml"/><Relationship Id="rId12"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23.png"/><Relationship Id="rId5" Type="http://schemas.openxmlformats.org/officeDocument/2006/relationships/diagramData" Target="../diagrams/data5.xml"/><Relationship Id="rId10" Type="http://schemas.openxmlformats.org/officeDocument/2006/relationships/image" Target="../media/image4.png"/><Relationship Id="rId4" Type="http://schemas.openxmlformats.org/officeDocument/2006/relationships/image" Target="../media/image22.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8.png"/><Relationship Id="rId5" Type="http://schemas.openxmlformats.org/officeDocument/2006/relationships/diagramQuickStyle" Target="../diagrams/quickStyle6.xml"/><Relationship Id="rId10" Type="http://schemas.openxmlformats.org/officeDocument/2006/relationships/image" Target="../media/image27.png"/><Relationship Id="rId4" Type="http://schemas.openxmlformats.org/officeDocument/2006/relationships/diagramLayout" Target="../diagrams/layout6.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A9A5D0-DC46-4D4E-BA70-36C30370C8F0}"/>
              </a:ext>
            </a:extLst>
          </p:cNvPr>
          <p:cNvSpPr>
            <a:spLocks noGrp="1"/>
          </p:cNvSpPr>
          <p:nvPr>
            <p:ph type="ctrTitle"/>
          </p:nvPr>
        </p:nvSpPr>
        <p:spPr>
          <a:xfrm>
            <a:off x="685800" y="1122363"/>
            <a:ext cx="7772400" cy="2306637"/>
          </a:xfrm>
        </p:spPr>
        <p:txBody>
          <a:bodyPr>
            <a:normAutofit/>
          </a:bodyPr>
          <a:lstStyle/>
          <a:p>
            <a:r>
              <a:rPr lang="en-US" sz="3600" dirty="0"/>
              <a:t>Market Opportunities: </a:t>
            </a:r>
            <a:br>
              <a:rPr lang="en-US" sz="3600" dirty="0"/>
            </a:br>
            <a:r>
              <a:rPr lang="en-US" sz="3600" dirty="0"/>
              <a:t>Asterisk Vodka</a:t>
            </a:r>
            <a:br>
              <a:rPr lang="en-US" dirty="0"/>
            </a:br>
            <a:endParaRPr lang="en-US" dirty="0"/>
          </a:p>
        </p:txBody>
      </p:sp>
      <p:sp>
        <p:nvSpPr>
          <p:cNvPr id="3" name="Subtitle 2"/>
          <p:cNvSpPr>
            <a:spLocks noGrp="1"/>
          </p:cNvSpPr>
          <p:nvPr>
            <p:ph type="subTitle" idx="1"/>
          </p:nvPr>
        </p:nvSpPr>
        <p:spPr>
          <a:xfrm>
            <a:off x="1143000" y="2643246"/>
            <a:ext cx="6858000" cy="1655762"/>
          </a:xfrm>
        </p:spPr>
        <p:txBody>
          <a:bodyPr>
            <a:normAutofit/>
          </a:bodyPr>
          <a:lstStyle/>
          <a:p>
            <a:r>
              <a:rPr lang="en-US" sz="1800" i="1" dirty="0"/>
              <a:t>May 2024</a:t>
            </a:r>
          </a:p>
        </p:txBody>
      </p:sp>
      <p:cxnSp>
        <p:nvCxnSpPr>
          <p:cNvPr id="4" name="Straight Connector 3">
            <a:extLst>
              <a:ext uri="{FF2B5EF4-FFF2-40B4-BE49-F238E27FC236}">
                <a16:creationId xmlns:a16="http://schemas.microsoft.com/office/drawing/2014/main" id="{8F26BB9A-3782-4FFC-A29F-1A72AC2E802A}"/>
              </a:ext>
            </a:extLst>
          </p:cNvPr>
          <p:cNvCxnSpPr>
            <a:cxnSpLocks/>
          </p:cNvCxnSpPr>
          <p:nvPr/>
        </p:nvCxnSpPr>
        <p:spPr>
          <a:xfrm flipH="1">
            <a:off x="1143000" y="2610831"/>
            <a:ext cx="685800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Free Assorted Labeled Bottle on Brown Shelf Stock Photo">
            <a:extLst>
              <a:ext uri="{FF2B5EF4-FFF2-40B4-BE49-F238E27FC236}">
                <a16:creationId xmlns:a16="http://schemas.microsoft.com/office/drawing/2014/main" id="{6F7C39B2-9B5E-93FC-CB0B-7E8BDC261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231" r="4910" b="8267"/>
          <a:stretch/>
        </p:blipFill>
        <p:spPr bwMode="auto">
          <a:xfrm>
            <a:off x="0" y="3492333"/>
            <a:ext cx="9144000" cy="33656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2AD847-DEE9-7535-3BA4-9EB3EFE71704}"/>
              </a:ext>
            </a:extLst>
          </p:cNvPr>
          <p:cNvSpPr/>
          <p:nvPr/>
        </p:nvSpPr>
        <p:spPr>
          <a:xfrm>
            <a:off x="4048903" y="1477227"/>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262358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65126"/>
            <a:ext cx="7886700" cy="715635"/>
          </a:xfrm>
        </p:spPr>
        <p:txBody>
          <a:bodyPr>
            <a:normAutofit/>
          </a:bodyPr>
          <a:lstStyle/>
          <a:p>
            <a:r>
              <a:rPr lang="en-US" sz="2800" dirty="0"/>
              <a:t>Exploratory Marketing Overview </a:t>
            </a:r>
            <a:endParaRPr lang="en-US" sz="2400" dirty="0"/>
          </a:p>
        </p:txBody>
      </p:sp>
      <p:sp>
        <p:nvSpPr>
          <p:cNvPr id="12" name="Content Placeholder 11">
            <a:extLst>
              <a:ext uri="{FF2B5EF4-FFF2-40B4-BE49-F238E27FC236}">
                <a16:creationId xmlns:a16="http://schemas.microsoft.com/office/drawing/2014/main" id="{1EBCC7DA-1726-4B3F-AB59-AA79B939FC10}"/>
              </a:ext>
            </a:extLst>
          </p:cNvPr>
          <p:cNvSpPr>
            <a:spLocks noGrp="1"/>
          </p:cNvSpPr>
          <p:nvPr>
            <p:ph sz="half" idx="1"/>
          </p:nvPr>
        </p:nvSpPr>
        <p:spPr>
          <a:xfrm>
            <a:off x="628650" y="1105983"/>
            <a:ext cx="7886700" cy="5070980"/>
          </a:xfrm>
        </p:spPr>
        <p:txBody>
          <a:bodyPr>
            <a:normAutofit/>
          </a:bodyPr>
          <a:lstStyle/>
          <a:p>
            <a:r>
              <a:rPr lang="en-US" sz="1400" dirty="0"/>
              <a:t>Market leader in the refined product marketing and trading space with 30 years in the business</a:t>
            </a:r>
          </a:p>
          <a:p>
            <a:r>
              <a:rPr lang="en-US" sz="1400" dirty="0"/>
              <a:t>Formed in 1990 by Bob Wright (President &amp; CEO)</a:t>
            </a:r>
          </a:p>
          <a:p>
            <a:pPr marL="0" indent="0">
              <a:buNone/>
            </a:pPr>
            <a:endParaRPr lang="en-US" sz="1800" dirty="0"/>
          </a:p>
          <a:p>
            <a:pPr marL="0" indent="0">
              <a:buNone/>
            </a:pPr>
            <a:endParaRPr lang="en-US" sz="1800" b="1" dirty="0"/>
          </a:p>
          <a:p>
            <a:pPr marL="0" indent="0">
              <a:buNone/>
            </a:pPr>
            <a:endParaRPr lang="en-US" sz="1800" b="1" dirty="0"/>
          </a:p>
          <a:p>
            <a:pPr marL="0" indent="0">
              <a:buNone/>
            </a:pPr>
            <a:endParaRPr lang="en-US" sz="1800" b="1" dirty="0"/>
          </a:p>
          <a:p>
            <a:pPr lvl="1"/>
            <a:endParaRPr lang="en-US" sz="1400" dirty="0"/>
          </a:p>
          <a:p>
            <a:endParaRPr lang="en-US" sz="18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0485BC1-9513-42A5-AF72-3344E0BA19A2}"/>
              </a:ext>
            </a:extLst>
          </p:cNvPr>
          <p:cNvSpPr txBox="1">
            <a:spLocks/>
          </p:cNvSpPr>
          <p:nvPr/>
        </p:nvSpPr>
        <p:spPr>
          <a:xfrm>
            <a:off x="872982" y="1080761"/>
            <a:ext cx="7875890" cy="33376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i="1" dirty="0"/>
          </a:p>
        </p:txBody>
      </p:sp>
      <p:graphicFrame>
        <p:nvGraphicFramePr>
          <p:cNvPr id="14" name="Diagram 13">
            <a:extLst>
              <a:ext uri="{FF2B5EF4-FFF2-40B4-BE49-F238E27FC236}">
                <a16:creationId xmlns:a16="http://schemas.microsoft.com/office/drawing/2014/main" id="{19C118F0-1DB0-4042-8075-D74C12E496E6}"/>
              </a:ext>
            </a:extLst>
          </p:cNvPr>
          <p:cNvGraphicFramePr/>
          <p:nvPr>
            <p:extLst>
              <p:ext uri="{D42A27DB-BD31-4B8C-83A1-F6EECF244321}">
                <p14:modId xmlns:p14="http://schemas.microsoft.com/office/powerpoint/2010/main" val="3657494853"/>
              </p:ext>
            </p:extLst>
          </p:nvPr>
        </p:nvGraphicFramePr>
        <p:xfrm>
          <a:off x="461638" y="3770399"/>
          <a:ext cx="8358255" cy="2661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1638" y="3436637"/>
            <a:ext cx="2468777" cy="646331"/>
          </a:xfrm>
          <a:prstGeom prst="rect">
            <a:avLst/>
          </a:prstGeom>
          <a:noFill/>
        </p:spPr>
        <p:txBody>
          <a:bodyPr wrap="square" rtlCol="0">
            <a:spAutoFit/>
          </a:bodyPr>
          <a:lstStyle/>
          <a:p>
            <a:r>
              <a:rPr lang="en-US" b="1" dirty="0"/>
              <a:t>Business Units include:</a:t>
            </a:r>
          </a:p>
          <a:p>
            <a:endParaRPr lang="en-US" dirty="0"/>
          </a:p>
        </p:txBody>
      </p:sp>
      <p:sp>
        <p:nvSpPr>
          <p:cNvPr id="8" name="Rectangle 7">
            <a:extLst>
              <a:ext uri="{FF2B5EF4-FFF2-40B4-BE49-F238E27FC236}">
                <a16:creationId xmlns:a16="http://schemas.microsoft.com/office/drawing/2014/main" id="{7501944B-21B5-4305-83D7-67C6E16BA2F8}"/>
              </a:ext>
            </a:extLst>
          </p:cNvPr>
          <p:cNvSpPr/>
          <p:nvPr/>
        </p:nvSpPr>
        <p:spPr>
          <a:xfrm>
            <a:off x="613429" y="1739604"/>
            <a:ext cx="81464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2</a:t>
            </a:r>
            <a:r>
              <a:rPr lang="en-US" sz="3600" b="0" cap="none" spc="0" dirty="0">
                <a:ln w="0"/>
                <a:solidFill>
                  <a:schemeClr val="accent1"/>
                </a:solidFill>
                <a:effectLst>
                  <a:outerShdw blurRad="38100" dist="25400" dir="5400000" algn="ctr" rotWithShape="0">
                    <a:srgbClr val="6E747A">
                      <a:alpha val="43000"/>
                    </a:srgbClr>
                  </a:outerShdw>
                </a:effectLst>
              </a:rPr>
              <a:t>B</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3" name="Content Placeholder 11">
            <a:extLst>
              <a:ext uri="{FF2B5EF4-FFF2-40B4-BE49-F238E27FC236}">
                <a16:creationId xmlns:a16="http://schemas.microsoft.com/office/drawing/2014/main" id="{1666B932-AD21-487C-9002-93784BEE1BBB}"/>
              </a:ext>
            </a:extLst>
          </p:cNvPr>
          <p:cNvSpPr txBox="1">
            <a:spLocks/>
          </p:cNvSpPr>
          <p:nvPr/>
        </p:nvSpPr>
        <p:spPr>
          <a:xfrm>
            <a:off x="1354969" y="1935062"/>
            <a:ext cx="1684086" cy="494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500" i="1" dirty="0">
                <a:effectLst>
                  <a:outerShdw blurRad="38100" dist="38100" dir="2700000" algn="tl">
                    <a:srgbClr val="000000">
                      <a:alpha val="43137"/>
                    </a:srgbClr>
                  </a:outerShdw>
                </a:effectLst>
              </a:rPr>
              <a:t>Total gallons product marketed</a:t>
            </a:r>
          </a:p>
          <a:p>
            <a:pPr marL="0" indent="0">
              <a:buFont typeface="Arial" panose="020B0604020202020204" pitchFamily="34" charset="0"/>
              <a:buNone/>
            </a:pPr>
            <a:endParaRPr lang="en-US" sz="1400" dirty="0">
              <a:effectLst>
                <a:outerShdw blurRad="38100" dist="38100" dir="2700000" algn="tl">
                  <a:srgbClr val="000000">
                    <a:alpha val="43137"/>
                  </a:srgbClr>
                </a:outerShdw>
              </a:effectLst>
            </a:endParaRPr>
          </a:p>
          <a:p>
            <a:pPr marL="0" indent="0">
              <a:buFont typeface="Arial" panose="020B0604020202020204" pitchFamily="34" charset="0"/>
              <a:buNone/>
            </a:pPr>
            <a:endParaRPr lang="en-US" sz="1400" b="1" dirty="0">
              <a:effectLst>
                <a:outerShdw blurRad="38100" dist="38100" dir="2700000" algn="tl">
                  <a:srgbClr val="000000">
                    <a:alpha val="43137"/>
                  </a:srgbClr>
                </a:outerShdw>
              </a:effectLst>
            </a:endParaRPr>
          </a:p>
          <a:p>
            <a:pPr marL="0" indent="0">
              <a:buFont typeface="Arial" panose="020B0604020202020204" pitchFamily="34" charset="0"/>
              <a:buNone/>
            </a:pPr>
            <a:endParaRPr lang="en-US" sz="1400" b="1" dirty="0">
              <a:effectLst>
                <a:outerShdw blurRad="38100" dist="38100" dir="2700000" algn="tl">
                  <a:srgbClr val="000000">
                    <a:alpha val="43137"/>
                  </a:srgbClr>
                </a:outerShdw>
              </a:effectLst>
            </a:endParaRPr>
          </a:p>
          <a:p>
            <a:pPr marL="0" indent="0">
              <a:buFont typeface="Arial" panose="020B0604020202020204" pitchFamily="34" charset="0"/>
              <a:buNone/>
            </a:pPr>
            <a:endParaRPr lang="en-US" sz="1400" b="1" dirty="0">
              <a:effectLst>
                <a:outerShdw blurRad="38100" dist="38100" dir="2700000" algn="tl">
                  <a:srgbClr val="000000">
                    <a:alpha val="43137"/>
                  </a:srgbClr>
                </a:outerShdw>
              </a:effectLst>
            </a:endParaRPr>
          </a:p>
          <a:p>
            <a:pPr lvl="1"/>
            <a:endParaRPr lang="en-US" sz="1400" dirty="0">
              <a:effectLst>
                <a:outerShdw blurRad="38100" dist="38100" dir="2700000" algn="tl">
                  <a:srgbClr val="000000">
                    <a:alpha val="43137"/>
                  </a:srgbClr>
                </a:outerShdw>
              </a:effectLst>
            </a:endParaRPr>
          </a:p>
          <a:p>
            <a:endParaRPr lang="en-US" sz="1400" dirty="0">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94B9D8F9-E171-4651-8D34-75FBE5759395}"/>
              </a:ext>
            </a:extLst>
          </p:cNvPr>
          <p:cNvSpPr/>
          <p:nvPr/>
        </p:nvSpPr>
        <p:spPr>
          <a:xfrm>
            <a:off x="1951020" y="2540554"/>
            <a:ext cx="113845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$3</a:t>
            </a:r>
            <a:r>
              <a:rPr lang="en-US" sz="3600" b="0" cap="none" spc="0" dirty="0">
                <a:ln w="0"/>
                <a:solidFill>
                  <a:schemeClr val="accent1"/>
                </a:solidFill>
                <a:effectLst>
                  <a:outerShdw blurRad="38100" dist="25400" dir="5400000" algn="ctr" rotWithShape="0">
                    <a:srgbClr val="6E747A">
                      <a:alpha val="43000"/>
                    </a:srgbClr>
                  </a:outerShdw>
                </a:effectLst>
              </a:rPr>
              <a:t>B</a:t>
            </a:r>
          </a:p>
        </p:txBody>
      </p:sp>
      <p:sp>
        <p:nvSpPr>
          <p:cNvPr id="17" name="Content Placeholder 11">
            <a:extLst>
              <a:ext uri="{FF2B5EF4-FFF2-40B4-BE49-F238E27FC236}">
                <a16:creationId xmlns:a16="http://schemas.microsoft.com/office/drawing/2014/main" id="{F0B0964D-4112-4DAE-A264-91560ECD4009}"/>
              </a:ext>
            </a:extLst>
          </p:cNvPr>
          <p:cNvSpPr txBox="1">
            <a:spLocks/>
          </p:cNvSpPr>
          <p:nvPr/>
        </p:nvSpPr>
        <p:spPr>
          <a:xfrm>
            <a:off x="2977113" y="2823396"/>
            <a:ext cx="2149365" cy="344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effectLst>
                  <a:outerShdw blurRad="38100" dist="38100" dir="2700000" algn="tl">
                    <a:srgbClr val="000000">
                      <a:alpha val="43137"/>
                    </a:srgbClr>
                  </a:outerShdw>
                </a:effectLst>
              </a:rPr>
              <a:t>Annual revenue</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lvl="1"/>
            <a:endParaRPr lang="en-US" sz="1400" dirty="0"/>
          </a:p>
          <a:p>
            <a:endParaRPr lang="en-US" sz="1400" dirty="0"/>
          </a:p>
        </p:txBody>
      </p:sp>
      <p:sp>
        <p:nvSpPr>
          <p:cNvPr id="19" name="Rectangle 18">
            <a:extLst>
              <a:ext uri="{FF2B5EF4-FFF2-40B4-BE49-F238E27FC236}">
                <a16:creationId xmlns:a16="http://schemas.microsoft.com/office/drawing/2014/main" id="{7F8C6627-9EF3-4AF6-8334-CCCEF3E4C8D8}"/>
              </a:ext>
            </a:extLst>
          </p:cNvPr>
          <p:cNvSpPr/>
          <p:nvPr/>
        </p:nvSpPr>
        <p:spPr>
          <a:xfrm>
            <a:off x="3039055" y="1739604"/>
            <a:ext cx="84510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7</a:t>
            </a:r>
            <a:r>
              <a:rPr lang="en-US" sz="2800" b="0" cap="none" spc="0" dirty="0">
                <a:ln w="0"/>
                <a:solidFill>
                  <a:schemeClr val="accent1"/>
                </a:solidFill>
                <a:effectLst>
                  <a:outerShdw blurRad="38100" dist="25400" dir="5400000" algn="ctr" rotWithShape="0">
                    <a:srgbClr val="6E747A">
                      <a:alpha val="43000"/>
                    </a:srgbClr>
                  </a:outerShdw>
                </a:effectLst>
              </a:rPr>
              <a:t>th</a:t>
            </a:r>
            <a:endParaRPr lang="en-US" b="0" cap="none" spc="0" dirty="0">
              <a:ln w="0"/>
              <a:solidFill>
                <a:schemeClr val="accent1"/>
              </a:solidFill>
              <a:effectLst>
                <a:outerShdw blurRad="38100" dist="25400" dir="5400000" algn="ctr" rotWithShape="0">
                  <a:srgbClr val="6E747A">
                    <a:alpha val="43000"/>
                  </a:srgbClr>
                </a:outerShdw>
              </a:effectLst>
            </a:endParaRPr>
          </a:p>
        </p:txBody>
      </p:sp>
      <p:sp>
        <p:nvSpPr>
          <p:cNvPr id="21" name="Content Placeholder 11">
            <a:extLst>
              <a:ext uri="{FF2B5EF4-FFF2-40B4-BE49-F238E27FC236}">
                <a16:creationId xmlns:a16="http://schemas.microsoft.com/office/drawing/2014/main" id="{F2A4F4F6-465E-4EBD-87E0-AC730ACD2D79}"/>
              </a:ext>
            </a:extLst>
          </p:cNvPr>
          <p:cNvSpPr txBox="1">
            <a:spLocks/>
          </p:cNvSpPr>
          <p:nvPr/>
        </p:nvSpPr>
        <p:spPr>
          <a:xfrm>
            <a:off x="3751558" y="1935062"/>
            <a:ext cx="1816684" cy="344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effectLst>
                  <a:outerShdw blurRad="38100" dist="38100" dir="2700000" algn="tl">
                    <a:srgbClr val="000000">
                      <a:alpha val="43137"/>
                    </a:srgbClr>
                  </a:outerShdw>
                </a:effectLst>
              </a:rPr>
              <a:t>Largest private company in DFW area</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lvl="1"/>
            <a:endParaRPr lang="en-US" sz="1400" dirty="0"/>
          </a:p>
          <a:p>
            <a:endParaRPr lang="en-US" sz="1400" dirty="0"/>
          </a:p>
        </p:txBody>
      </p:sp>
      <p:sp>
        <p:nvSpPr>
          <p:cNvPr id="23" name="Rectangle 22">
            <a:extLst>
              <a:ext uri="{FF2B5EF4-FFF2-40B4-BE49-F238E27FC236}">
                <a16:creationId xmlns:a16="http://schemas.microsoft.com/office/drawing/2014/main" id="{48FC49C9-EFB5-4A85-9FE4-D81D247A409A}"/>
              </a:ext>
            </a:extLst>
          </p:cNvPr>
          <p:cNvSpPr/>
          <p:nvPr/>
        </p:nvSpPr>
        <p:spPr>
          <a:xfrm>
            <a:off x="4622185" y="2540554"/>
            <a:ext cx="88678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30</a:t>
            </a:r>
          </a:p>
        </p:txBody>
      </p:sp>
      <p:sp>
        <p:nvSpPr>
          <p:cNvPr id="29" name="Content Placeholder 11">
            <a:extLst>
              <a:ext uri="{FF2B5EF4-FFF2-40B4-BE49-F238E27FC236}">
                <a16:creationId xmlns:a16="http://schemas.microsoft.com/office/drawing/2014/main" id="{7197EFB8-0DDB-407C-B172-9334D130653C}"/>
              </a:ext>
            </a:extLst>
          </p:cNvPr>
          <p:cNvSpPr txBox="1">
            <a:spLocks/>
          </p:cNvSpPr>
          <p:nvPr/>
        </p:nvSpPr>
        <p:spPr>
          <a:xfrm>
            <a:off x="5386205" y="2823396"/>
            <a:ext cx="2149365" cy="5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effectLst>
                  <a:outerShdw blurRad="38100" dist="38100" dir="2700000" algn="tl">
                    <a:srgbClr val="000000">
                      <a:alpha val="43137"/>
                    </a:srgbClr>
                  </a:outerShdw>
                </a:effectLst>
              </a:rPr>
              <a:t>Years of continuous business profitability</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lvl="1"/>
            <a:endParaRPr lang="en-US" sz="1400" dirty="0"/>
          </a:p>
          <a:p>
            <a:endParaRPr lang="en-US" sz="1400" dirty="0"/>
          </a:p>
        </p:txBody>
      </p:sp>
      <p:sp>
        <p:nvSpPr>
          <p:cNvPr id="31" name="Content Placeholder 11">
            <a:extLst>
              <a:ext uri="{FF2B5EF4-FFF2-40B4-BE49-F238E27FC236}">
                <a16:creationId xmlns:a16="http://schemas.microsoft.com/office/drawing/2014/main" id="{A02CFAA4-3A6D-414F-9D5A-CC30BCF7058E}"/>
              </a:ext>
            </a:extLst>
          </p:cNvPr>
          <p:cNvSpPr txBox="1">
            <a:spLocks/>
          </p:cNvSpPr>
          <p:nvPr/>
        </p:nvSpPr>
        <p:spPr>
          <a:xfrm>
            <a:off x="7527493" y="1935062"/>
            <a:ext cx="1631306" cy="344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effectLst>
                  <a:outerShdw blurRad="38100" dist="38100" dir="2700000" algn="tl">
                    <a:srgbClr val="000000">
                      <a:alpha val="43137"/>
                    </a:srgbClr>
                  </a:outerShdw>
                </a:effectLst>
              </a:rPr>
              <a:t>Line of credit w/ Frost Bank</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marL="0" indent="0">
              <a:buFont typeface="Arial" panose="020B0604020202020204" pitchFamily="34" charset="0"/>
              <a:buNone/>
            </a:pPr>
            <a:endParaRPr lang="en-US" sz="1400" b="1" dirty="0"/>
          </a:p>
          <a:p>
            <a:pPr lvl="1"/>
            <a:endParaRPr lang="en-US" sz="1400" dirty="0"/>
          </a:p>
          <a:p>
            <a:endParaRPr lang="en-US" sz="1400" dirty="0"/>
          </a:p>
        </p:txBody>
      </p:sp>
      <p:sp>
        <p:nvSpPr>
          <p:cNvPr id="33" name="Rectangle 32">
            <a:extLst>
              <a:ext uri="{FF2B5EF4-FFF2-40B4-BE49-F238E27FC236}">
                <a16:creationId xmlns:a16="http://schemas.microsoft.com/office/drawing/2014/main" id="{45664F0B-2FA4-4592-AE04-0C7D37F5F345}"/>
              </a:ext>
            </a:extLst>
          </p:cNvPr>
          <p:cNvSpPr/>
          <p:nvPr/>
        </p:nvSpPr>
        <p:spPr>
          <a:xfrm>
            <a:off x="5566216" y="1739604"/>
            <a:ext cx="21146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$145</a:t>
            </a:r>
            <a:r>
              <a:rPr lang="en-US" sz="2400" b="0" cap="none" spc="0" dirty="0">
                <a:ln w="0"/>
                <a:solidFill>
                  <a:schemeClr val="accent1"/>
                </a:solidFill>
                <a:effectLst>
                  <a:outerShdw blurRad="38100" dist="25400" dir="5400000" algn="ctr" rotWithShape="0">
                    <a:srgbClr val="6E747A">
                      <a:alpha val="43000"/>
                    </a:srgbClr>
                  </a:outerShdw>
                </a:effectLst>
              </a:rPr>
              <a:t>MM</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0449179A-8AE0-7E1F-FC29-4A018FD025D3}"/>
              </a:ext>
            </a:extLst>
          </p:cNvPr>
          <p:cNvSpPr/>
          <p:nvPr/>
        </p:nvSpPr>
        <p:spPr>
          <a:xfrm>
            <a:off x="6706601" y="99839"/>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19392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C777F89-5D26-4F8F-9EDF-E3EC7154CB3F}"/>
              </a:ext>
            </a:extLst>
          </p:cNvPr>
          <p:cNvSpPr/>
          <p:nvPr/>
        </p:nvSpPr>
        <p:spPr>
          <a:xfrm>
            <a:off x="5928169" y="5520161"/>
            <a:ext cx="1674859" cy="9779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Historical Market</a:t>
            </a:r>
            <a:endParaRPr lang="en-US" sz="2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286834" y="1546875"/>
            <a:ext cx="3353458" cy="1978364"/>
          </a:xfrm>
          <a:prstGeom prst="rect">
            <a:avLst/>
          </a:prstGeom>
          <a:ln w="28575">
            <a:solidFill>
              <a:schemeClr val="tx2"/>
            </a:solidFill>
          </a:ln>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i="1" dirty="0"/>
              <a:t>Murex, by the numbers:</a:t>
            </a:r>
          </a:p>
          <a:p>
            <a:pPr marL="0" indent="0">
              <a:buNone/>
            </a:pPr>
            <a:r>
              <a:rPr lang="en-US" sz="2000" b="1" i="1" dirty="0"/>
              <a:t>10 </a:t>
            </a:r>
            <a:r>
              <a:rPr lang="en-US" sz="1200" i="1" dirty="0"/>
              <a:t>ethanol plants marketed</a:t>
            </a:r>
          </a:p>
          <a:p>
            <a:pPr marL="0" indent="0">
              <a:buNone/>
            </a:pPr>
            <a:r>
              <a:rPr lang="en-US" sz="2000" b="1" i="1" dirty="0"/>
              <a:t>20+ </a:t>
            </a:r>
            <a:r>
              <a:rPr lang="en-US" sz="1200" i="1" dirty="0"/>
              <a:t>countries sold to</a:t>
            </a:r>
          </a:p>
          <a:p>
            <a:pPr marL="0" indent="0">
              <a:buNone/>
            </a:pPr>
            <a:r>
              <a:rPr lang="en-US" sz="2100" b="1" i="1" dirty="0"/>
              <a:t>~22% </a:t>
            </a:r>
            <a:r>
              <a:rPr lang="en-US" sz="1200" i="1" dirty="0"/>
              <a:t>of annual US ethanol exports </a:t>
            </a:r>
          </a:p>
          <a:p>
            <a:pPr marL="0" indent="0">
              <a:buNone/>
            </a:pPr>
            <a:r>
              <a:rPr lang="en-US" sz="2000" b="1" i="1" dirty="0"/>
              <a:t>960</a:t>
            </a:r>
            <a:r>
              <a:rPr lang="en-US" sz="2400" i="1" dirty="0"/>
              <a:t> </a:t>
            </a:r>
            <a:r>
              <a:rPr lang="en-US" sz="1200" i="1" dirty="0" err="1"/>
              <a:t>MMgals</a:t>
            </a:r>
            <a:r>
              <a:rPr lang="en-US" sz="1200" i="1" dirty="0"/>
              <a:t> marketed annually</a:t>
            </a:r>
          </a:p>
          <a:p>
            <a:pPr marL="0" indent="0">
              <a:buNone/>
            </a:pPr>
            <a:r>
              <a:rPr lang="en-US" sz="2000" b="1" i="1" dirty="0"/>
              <a:t>3,800</a:t>
            </a:r>
            <a:r>
              <a:rPr lang="en-US" sz="1800" b="1" i="1" dirty="0"/>
              <a:t> </a:t>
            </a:r>
            <a:r>
              <a:rPr lang="en-US" sz="1200" i="1" dirty="0"/>
              <a:t>domestic rail car fleet</a:t>
            </a:r>
          </a:p>
          <a:p>
            <a:pPr marL="0" indent="0">
              <a:buNone/>
            </a:pPr>
            <a:endParaRPr lang="en-US" sz="1200" i="1" dirty="0"/>
          </a:p>
          <a:p>
            <a:pPr marL="0" indent="0">
              <a:buNone/>
            </a:pPr>
            <a:endParaRPr lang="en-US" sz="1200" i="1" dirty="0"/>
          </a:p>
        </p:txBody>
      </p:sp>
      <p:sp>
        <p:nvSpPr>
          <p:cNvPr id="7" name="Content Placeholder 2">
            <a:extLst>
              <a:ext uri="{FF2B5EF4-FFF2-40B4-BE49-F238E27FC236}">
                <a16:creationId xmlns:a16="http://schemas.microsoft.com/office/drawing/2014/main" id="{60485BC1-9513-42A5-AF72-3344E0BA19A2}"/>
              </a:ext>
            </a:extLst>
          </p:cNvPr>
          <p:cNvSpPr txBox="1">
            <a:spLocks/>
          </p:cNvSpPr>
          <p:nvPr/>
        </p:nvSpPr>
        <p:spPr>
          <a:xfrm>
            <a:off x="872982" y="1080761"/>
            <a:ext cx="7875890" cy="333762"/>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t>Murex leverages scale and carbon market expertise to drive value for ethanol plant partners</a:t>
            </a:r>
          </a:p>
        </p:txBody>
      </p:sp>
      <p:pic>
        <p:nvPicPr>
          <p:cNvPr id="17" name="Picture 16">
            <a:extLst>
              <a:ext uri="{FF2B5EF4-FFF2-40B4-BE49-F238E27FC236}">
                <a16:creationId xmlns:a16="http://schemas.microsoft.com/office/drawing/2014/main" id="{C3F6D985-3474-4AD2-AD6F-C6801DCD8B4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165" b="98312" l="2676" r="98997">
                        <a14:foregroundMark x1="12642" y1="9283" x2="12642" y2="9283"/>
                        <a14:foregroundMark x1="12642" y1="9283" x2="12642" y2="9283"/>
                        <a14:foregroundMark x1="12642" y1="9283" x2="12642" y2="9283"/>
                        <a14:foregroundMark x1="13913" y1="8017" x2="13913" y2="8017"/>
                        <a14:foregroundMark x1="13913" y1="8017" x2="13913" y2="8017"/>
                        <a14:foregroundMark x1="10769" y1="3270" x2="10769" y2="3270"/>
                        <a14:foregroundMark x1="6355" y1="7595" x2="6355" y2="7595"/>
                        <a14:foregroundMark x1="2809" y1="31435" x2="2809" y2="31435"/>
                        <a14:foregroundMark x1="90970" y1="21519" x2="90970" y2="21519"/>
                        <a14:foregroundMark x1="95585" y1="14030" x2="95585" y2="14030"/>
                        <a14:foregroundMark x1="98997" y1="15190" x2="98997" y2="15190"/>
                        <a14:foregroundMark x1="84548" y1="93882" x2="84548" y2="93882"/>
                        <a14:foregroundMark x1="85351" y1="96941" x2="85351" y2="96941"/>
                        <a14:foregroundMark x1="83411" y1="98312" x2="83411" y2="98312"/>
                        <a14:foregroundMark x1="85017" y1="97257" x2="85017" y2="97257"/>
                        <a14:foregroundMark x1="26689" y1="73101" x2="26689" y2="73101"/>
                        <a14:foregroundMark x1="27224" y1="73207" x2="27224" y2="73207"/>
                        <a14:foregroundMark x1="27826" y1="73523" x2="27826" y2="73523"/>
                      </a14:backgroundRemoval>
                    </a14:imgEffect>
                  </a14:imgLayer>
                </a14:imgProps>
              </a:ext>
            </a:extLst>
          </a:blip>
          <a:stretch>
            <a:fillRect/>
          </a:stretch>
        </p:blipFill>
        <p:spPr>
          <a:xfrm>
            <a:off x="2652233" y="1676396"/>
            <a:ext cx="6432528" cy="4078954"/>
          </a:xfrm>
          <a:prstGeom prst="rect">
            <a:avLst/>
          </a:prstGeom>
          <a:ln>
            <a:noFill/>
          </a:ln>
          <a:effectLst>
            <a:outerShdw blurRad="190500" algn="tl" rotWithShape="0">
              <a:srgbClr val="000000">
                <a:alpha val="70000"/>
              </a:srgbClr>
            </a:outerShdw>
          </a:effectLst>
        </p:spPr>
      </p:pic>
      <p:sp>
        <p:nvSpPr>
          <p:cNvPr id="18" name="Isosceles Triangle 17">
            <a:extLst>
              <a:ext uri="{FF2B5EF4-FFF2-40B4-BE49-F238E27FC236}">
                <a16:creationId xmlns:a16="http://schemas.microsoft.com/office/drawing/2014/main" id="{8D206A0C-29C8-43FF-BE4F-5C1CB314B0CF}"/>
              </a:ext>
            </a:extLst>
          </p:cNvPr>
          <p:cNvSpPr/>
          <p:nvPr/>
        </p:nvSpPr>
        <p:spPr>
          <a:xfrm>
            <a:off x="5108030" y="4209388"/>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58ED5D4-3DDE-408A-9DFD-5CFFB7C17CEA}"/>
              </a:ext>
            </a:extLst>
          </p:cNvPr>
          <p:cNvSpPr/>
          <p:nvPr/>
        </p:nvSpPr>
        <p:spPr>
          <a:xfrm>
            <a:off x="5260430" y="4361788"/>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274F8AC-A761-4AAD-B878-131CC84DF345}"/>
              </a:ext>
            </a:extLst>
          </p:cNvPr>
          <p:cNvSpPr/>
          <p:nvPr/>
        </p:nvSpPr>
        <p:spPr>
          <a:xfrm>
            <a:off x="5065988" y="4461638"/>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885C13D2-EDE1-4D81-B2BB-937FF757A924}"/>
              </a:ext>
            </a:extLst>
          </p:cNvPr>
          <p:cNvSpPr/>
          <p:nvPr/>
        </p:nvSpPr>
        <p:spPr>
          <a:xfrm>
            <a:off x="5256970" y="3797230"/>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588A41D-BACA-40AE-8140-92A296D13129}"/>
              </a:ext>
            </a:extLst>
          </p:cNvPr>
          <p:cNvSpPr/>
          <p:nvPr/>
        </p:nvSpPr>
        <p:spPr>
          <a:xfrm>
            <a:off x="5310659" y="3611922"/>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10D59A0-FCAA-4358-AD2D-6C2FDD2AD938}"/>
              </a:ext>
            </a:extLst>
          </p:cNvPr>
          <p:cNvSpPr/>
          <p:nvPr/>
        </p:nvSpPr>
        <p:spPr>
          <a:xfrm>
            <a:off x="5518473" y="3596343"/>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F7C4F823-C824-4154-BDF4-CE55BB6A29D3}"/>
              </a:ext>
            </a:extLst>
          </p:cNvPr>
          <p:cNvSpPr/>
          <p:nvPr/>
        </p:nvSpPr>
        <p:spPr>
          <a:xfrm>
            <a:off x="6164442" y="2974625"/>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5ACEB74-7432-4252-A1B0-289CB14459C3}"/>
              </a:ext>
            </a:extLst>
          </p:cNvPr>
          <p:cNvSpPr/>
          <p:nvPr/>
        </p:nvSpPr>
        <p:spPr>
          <a:xfrm>
            <a:off x="7122137" y="3328962"/>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4EE9C0-3725-43A7-9A27-D25A6EC29BFE}"/>
              </a:ext>
            </a:extLst>
          </p:cNvPr>
          <p:cNvSpPr/>
          <p:nvPr/>
        </p:nvSpPr>
        <p:spPr>
          <a:xfrm>
            <a:off x="2701636" y="3179615"/>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728F2B-0EB5-469E-9739-7DEF39F51F99}"/>
              </a:ext>
            </a:extLst>
          </p:cNvPr>
          <p:cNvSpPr/>
          <p:nvPr/>
        </p:nvSpPr>
        <p:spPr>
          <a:xfrm>
            <a:off x="2854036" y="3238500"/>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FE3985-4A4A-4AA4-BF85-B4B7866CA768}"/>
              </a:ext>
            </a:extLst>
          </p:cNvPr>
          <p:cNvSpPr/>
          <p:nvPr/>
        </p:nvSpPr>
        <p:spPr>
          <a:xfrm>
            <a:off x="6765599" y="3121770"/>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E2DCD3-90F9-44C3-A6A6-C0E5FAF6833B}"/>
              </a:ext>
            </a:extLst>
          </p:cNvPr>
          <p:cNvSpPr/>
          <p:nvPr/>
        </p:nvSpPr>
        <p:spPr>
          <a:xfrm>
            <a:off x="8299990" y="3049866"/>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84AF85-4CAE-4C90-9C1A-33792B1D0D9C}"/>
              </a:ext>
            </a:extLst>
          </p:cNvPr>
          <p:cNvSpPr/>
          <p:nvPr/>
        </p:nvSpPr>
        <p:spPr>
          <a:xfrm>
            <a:off x="8210581" y="3685494"/>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2695008-99EB-4674-BC61-8505ECD2E85A}"/>
              </a:ext>
            </a:extLst>
          </p:cNvPr>
          <p:cNvSpPr/>
          <p:nvPr/>
        </p:nvSpPr>
        <p:spPr>
          <a:xfrm>
            <a:off x="6074345" y="5012836"/>
            <a:ext cx="141889" cy="147145"/>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ecision 3">
            <a:extLst>
              <a:ext uri="{FF2B5EF4-FFF2-40B4-BE49-F238E27FC236}">
                <a16:creationId xmlns:a16="http://schemas.microsoft.com/office/drawing/2014/main" id="{43BFA7BA-5825-4470-9A4A-3EB543AD2E74}"/>
              </a:ext>
            </a:extLst>
          </p:cNvPr>
          <p:cNvSpPr/>
          <p:nvPr/>
        </p:nvSpPr>
        <p:spPr>
          <a:xfrm>
            <a:off x="7824725" y="4865691"/>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E52228DA-A32F-46F6-8F2F-570820AC1BD2}"/>
              </a:ext>
            </a:extLst>
          </p:cNvPr>
          <p:cNvSpPr/>
          <p:nvPr/>
        </p:nvSpPr>
        <p:spPr>
          <a:xfrm>
            <a:off x="7623037" y="4388065"/>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cision 9">
            <a:extLst>
              <a:ext uri="{FF2B5EF4-FFF2-40B4-BE49-F238E27FC236}">
                <a16:creationId xmlns:a16="http://schemas.microsoft.com/office/drawing/2014/main" id="{ECC91F3C-C071-4175-B3B5-272761E69600}"/>
              </a:ext>
            </a:extLst>
          </p:cNvPr>
          <p:cNvSpPr/>
          <p:nvPr/>
        </p:nvSpPr>
        <p:spPr>
          <a:xfrm>
            <a:off x="7895669" y="4311210"/>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1ADF7DB5-606A-4482-8851-52AE4B9829FA}"/>
              </a:ext>
            </a:extLst>
          </p:cNvPr>
          <p:cNvSpPr/>
          <p:nvPr/>
        </p:nvSpPr>
        <p:spPr>
          <a:xfrm>
            <a:off x="8032178" y="3975764"/>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id="{468836E5-58AC-43C8-96D5-2D7EF5F30BA8}"/>
              </a:ext>
            </a:extLst>
          </p:cNvPr>
          <p:cNvSpPr/>
          <p:nvPr/>
        </p:nvSpPr>
        <p:spPr>
          <a:xfrm>
            <a:off x="8123415" y="3515265"/>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cision 12">
            <a:extLst>
              <a:ext uri="{FF2B5EF4-FFF2-40B4-BE49-F238E27FC236}">
                <a16:creationId xmlns:a16="http://schemas.microsoft.com/office/drawing/2014/main" id="{72BA59AB-6595-4615-9D42-4B560402F124}"/>
              </a:ext>
            </a:extLst>
          </p:cNvPr>
          <p:cNvSpPr/>
          <p:nvPr/>
        </p:nvSpPr>
        <p:spPr>
          <a:xfrm>
            <a:off x="7264219" y="3983724"/>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E82631A-AABA-46CA-9AD7-B9F25A464D2A}"/>
              </a:ext>
            </a:extLst>
          </p:cNvPr>
          <p:cNvSpPr/>
          <p:nvPr/>
        </p:nvSpPr>
        <p:spPr>
          <a:xfrm>
            <a:off x="6033709" y="5937695"/>
            <a:ext cx="141889" cy="14714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8CA43F27-BBB6-4068-8ACF-0B088AA5B81A}"/>
              </a:ext>
            </a:extLst>
          </p:cNvPr>
          <p:cNvSpPr/>
          <p:nvPr/>
        </p:nvSpPr>
        <p:spPr>
          <a:xfrm>
            <a:off x="6031795" y="5617011"/>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ecision 28">
            <a:extLst>
              <a:ext uri="{FF2B5EF4-FFF2-40B4-BE49-F238E27FC236}">
                <a16:creationId xmlns:a16="http://schemas.microsoft.com/office/drawing/2014/main" id="{CFE89B25-5CB5-4108-BF4F-A0B672B0E493}"/>
              </a:ext>
            </a:extLst>
          </p:cNvPr>
          <p:cNvSpPr/>
          <p:nvPr/>
        </p:nvSpPr>
        <p:spPr>
          <a:xfrm>
            <a:off x="6033708" y="6268629"/>
            <a:ext cx="141889" cy="147145"/>
          </a:xfrm>
          <a:prstGeom prst="flowChartDecision">
            <a:avLst/>
          </a:prstGeom>
          <a:solidFill>
            <a:srgbClr val="F8A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CB390B0D-F27A-461F-83D2-5A7E5BC0921B}"/>
              </a:ext>
            </a:extLst>
          </p:cNvPr>
          <p:cNvSpPr txBox="1">
            <a:spLocks/>
          </p:cNvSpPr>
          <p:nvPr/>
        </p:nvSpPr>
        <p:spPr>
          <a:xfrm>
            <a:off x="6173684" y="5598675"/>
            <a:ext cx="1442873" cy="241689"/>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Ethanol Plant Partners</a:t>
            </a:r>
            <a:endParaRPr lang="en-US" sz="1100" b="1" i="1" dirty="0"/>
          </a:p>
        </p:txBody>
      </p:sp>
      <p:sp>
        <p:nvSpPr>
          <p:cNvPr id="55" name="Content Placeholder 2">
            <a:extLst>
              <a:ext uri="{FF2B5EF4-FFF2-40B4-BE49-F238E27FC236}">
                <a16:creationId xmlns:a16="http://schemas.microsoft.com/office/drawing/2014/main" id="{BAF2040B-542B-4D0C-90D0-352C1BE338FA}"/>
              </a:ext>
            </a:extLst>
          </p:cNvPr>
          <p:cNvSpPr txBox="1">
            <a:spLocks/>
          </p:cNvSpPr>
          <p:nvPr/>
        </p:nvSpPr>
        <p:spPr>
          <a:xfrm>
            <a:off x="6173684" y="5917448"/>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Terminals</a:t>
            </a:r>
            <a:endParaRPr lang="en-US" sz="1100" b="1" i="1" dirty="0"/>
          </a:p>
        </p:txBody>
      </p:sp>
      <p:sp>
        <p:nvSpPr>
          <p:cNvPr id="57" name="Content Placeholder 2">
            <a:extLst>
              <a:ext uri="{FF2B5EF4-FFF2-40B4-BE49-F238E27FC236}">
                <a16:creationId xmlns:a16="http://schemas.microsoft.com/office/drawing/2014/main" id="{D8DE1352-60FD-4E87-82F6-69C762B3C836}"/>
              </a:ext>
            </a:extLst>
          </p:cNvPr>
          <p:cNvSpPr txBox="1">
            <a:spLocks/>
          </p:cNvSpPr>
          <p:nvPr/>
        </p:nvSpPr>
        <p:spPr>
          <a:xfrm>
            <a:off x="6160155" y="6256468"/>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Transloading</a:t>
            </a:r>
            <a:endParaRPr lang="en-US" sz="1100" b="1" i="1" dirty="0"/>
          </a:p>
        </p:txBody>
      </p:sp>
      <p:sp>
        <p:nvSpPr>
          <p:cNvPr id="31" name="Isosceles Triangle 30">
            <a:extLst>
              <a:ext uri="{FF2B5EF4-FFF2-40B4-BE49-F238E27FC236}">
                <a16:creationId xmlns:a16="http://schemas.microsoft.com/office/drawing/2014/main" id="{96A2C81C-5BFD-47E5-9D37-D6B5F8907C0C}"/>
              </a:ext>
            </a:extLst>
          </p:cNvPr>
          <p:cNvSpPr/>
          <p:nvPr/>
        </p:nvSpPr>
        <p:spPr>
          <a:xfrm>
            <a:off x="6585273" y="2729753"/>
            <a:ext cx="141889" cy="147145"/>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4"/>
          <a:stretch>
            <a:fillRect/>
          </a:stretch>
        </p:blipFill>
        <p:spPr>
          <a:xfrm>
            <a:off x="6145289" y="5221115"/>
            <a:ext cx="539561" cy="168408"/>
          </a:xfrm>
          <a:prstGeom prst="rect">
            <a:avLst/>
          </a:prstGeom>
        </p:spPr>
      </p:pic>
      <p:grpSp>
        <p:nvGrpSpPr>
          <p:cNvPr id="50" name="Group 49">
            <a:extLst>
              <a:ext uri="{FF2B5EF4-FFF2-40B4-BE49-F238E27FC236}">
                <a16:creationId xmlns:a16="http://schemas.microsoft.com/office/drawing/2014/main" id="{6EEB1BE9-A9F0-4A3F-A182-ABA6B9FFBDDE}"/>
              </a:ext>
            </a:extLst>
          </p:cNvPr>
          <p:cNvGrpSpPr/>
          <p:nvPr/>
        </p:nvGrpSpPr>
        <p:grpSpPr>
          <a:xfrm>
            <a:off x="289765" y="3884231"/>
            <a:ext cx="1775241" cy="2613926"/>
            <a:chOff x="706702" y="3477865"/>
            <a:chExt cx="1775241" cy="2613926"/>
          </a:xfrm>
        </p:grpSpPr>
        <p:pic>
          <p:nvPicPr>
            <p:cNvPr id="51" name="Picture 50">
              <a:extLst>
                <a:ext uri="{FF2B5EF4-FFF2-40B4-BE49-F238E27FC236}">
                  <a16:creationId xmlns:a16="http://schemas.microsoft.com/office/drawing/2014/main" id="{11912B8F-B7E6-434C-9429-787F6FFD5D25}"/>
                </a:ext>
              </a:extLst>
            </p:cNvPr>
            <p:cNvPicPr>
              <a:picLocks noChangeAspect="1"/>
            </p:cNvPicPr>
            <p:nvPr/>
          </p:nvPicPr>
          <p:blipFill>
            <a:blip r:embed="rId5" cstate="print"/>
            <a:stretch>
              <a:fillRect/>
            </a:stretch>
          </p:blipFill>
          <p:spPr>
            <a:xfrm>
              <a:off x="713099" y="3477865"/>
              <a:ext cx="1768844" cy="503748"/>
            </a:xfrm>
            <a:prstGeom prst="rect">
              <a:avLst/>
            </a:prstGeom>
            <a:ln>
              <a:solidFill>
                <a:schemeClr val="tx1"/>
              </a:solidFill>
            </a:ln>
          </p:spPr>
        </p:pic>
        <p:pic>
          <p:nvPicPr>
            <p:cNvPr id="52" name="Picture 51">
              <a:extLst>
                <a:ext uri="{FF2B5EF4-FFF2-40B4-BE49-F238E27FC236}">
                  <a16:creationId xmlns:a16="http://schemas.microsoft.com/office/drawing/2014/main" id="{83CD5439-2427-4135-9283-7D53186E23DC}"/>
                </a:ext>
              </a:extLst>
            </p:cNvPr>
            <p:cNvPicPr>
              <a:picLocks noChangeAspect="1"/>
            </p:cNvPicPr>
            <p:nvPr/>
          </p:nvPicPr>
          <p:blipFill>
            <a:blip r:embed="rId6" cstate="print"/>
            <a:stretch>
              <a:fillRect/>
            </a:stretch>
          </p:blipFill>
          <p:spPr>
            <a:xfrm>
              <a:off x="713099" y="5172482"/>
              <a:ext cx="1760135" cy="436254"/>
            </a:xfrm>
            <a:prstGeom prst="rect">
              <a:avLst/>
            </a:prstGeom>
            <a:ln>
              <a:solidFill>
                <a:schemeClr val="tx1"/>
              </a:solidFill>
            </a:ln>
          </p:spPr>
        </p:pic>
        <p:pic>
          <p:nvPicPr>
            <p:cNvPr id="53" name="Picture 52">
              <a:extLst>
                <a:ext uri="{FF2B5EF4-FFF2-40B4-BE49-F238E27FC236}">
                  <a16:creationId xmlns:a16="http://schemas.microsoft.com/office/drawing/2014/main" id="{13D8A01D-7D0B-4AE7-A5EE-C72FF1270CB6}"/>
                </a:ext>
              </a:extLst>
            </p:cNvPr>
            <p:cNvPicPr>
              <a:picLocks noChangeAspect="1"/>
            </p:cNvPicPr>
            <p:nvPr/>
          </p:nvPicPr>
          <p:blipFill>
            <a:blip r:embed="rId7" cstate="print"/>
            <a:stretch>
              <a:fillRect/>
            </a:stretch>
          </p:blipFill>
          <p:spPr>
            <a:xfrm>
              <a:off x="723224" y="3984586"/>
              <a:ext cx="1756089" cy="484121"/>
            </a:xfrm>
            <a:prstGeom prst="rect">
              <a:avLst/>
            </a:prstGeom>
            <a:ln>
              <a:solidFill>
                <a:schemeClr val="tx1"/>
              </a:solidFill>
            </a:ln>
          </p:spPr>
        </p:pic>
        <p:pic>
          <p:nvPicPr>
            <p:cNvPr id="54" name="Picture 53">
              <a:extLst>
                <a:ext uri="{FF2B5EF4-FFF2-40B4-BE49-F238E27FC236}">
                  <a16:creationId xmlns:a16="http://schemas.microsoft.com/office/drawing/2014/main" id="{A5583329-E2D1-4CED-AA5B-55ECD08F5AF0}"/>
                </a:ext>
              </a:extLst>
            </p:cNvPr>
            <p:cNvPicPr>
              <a:picLocks noChangeAspect="1"/>
            </p:cNvPicPr>
            <p:nvPr/>
          </p:nvPicPr>
          <p:blipFill>
            <a:blip r:embed="rId8" cstate="print"/>
            <a:stretch>
              <a:fillRect/>
            </a:stretch>
          </p:blipFill>
          <p:spPr>
            <a:xfrm>
              <a:off x="723556" y="4470129"/>
              <a:ext cx="1755758" cy="320567"/>
            </a:xfrm>
            <a:prstGeom prst="rect">
              <a:avLst/>
            </a:prstGeom>
            <a:ln>
              <a:solidFill>
                <a:schemeClr val="tx1"/>
              </a:solidFill>
            </a:ln>
          </p:spPr>
        </p:pic>
        <p:pic>
          <p:nvPicPr>
            <p:cNvPr id="56" name="Picture 55">
              <a:extLst>
                <a:ext uri="{FF2B5EF4-FFF2-40B4-BE49-F238E27FC236}">
                  <a16:creationId xmlns:a16="http://schemas.microsoft.com/office/drawing/2014/main" id="{8EFBB068-A3BF-48C0-B604-89AA966ABDCA}"/>
                </a:ext>
              </a:extLst>
            </p:cNvPr>
            <p:cNvPicPr>
              <a:picLocks noChangeAspect="1"/>
            </p:cNvPicPr>
            <p:nvPr/>
          </p:nvPicPr>
          <p:blipFill>
            <a:blip r:embed="rId9" cstate="print"/>
            <a:stretch>
              <a:fillRect/>
            </a:stretch>
          </p:blipFill>
          <p:spPr>
            <a:xfrm>
              <a:off x="713099" y="4802700"/>
              <a:ext cx="1766214" cy="369782"/>
            </a:xfrm>
            <a:prstGeom prst="rect">
              <a:avLst/>
            </a:prstGeom>
            <a:ln>
              <a:solidFill>
                <a:schemeClr val="tx1"/>
              </a:solidFill>
            </a:ln>
          </p:spPr>
        </p:pic>
        <p:pic>
          <p:nvPicPr>
            <p:cNvPr id="59" name="Picture 58">
              <a:extLst>
                <a:ext uri="{FF2B5EF4-FFF2-40B4-BE49-F238E27FC236}">
                  <a16:creationId xmlns:a16="http://schemas.microsoft.com/office/drawing/2014/main" id="{50600278-98EF-4925-906D-269034B36DC2}"/>
                </a:ext>
              </a:extLst>
            </p:cNvPr>
            <p:cNvPicPr>
              <a:picLocks noChangeAspect="1"/>
            </p:cNvPicPr>
            <p:nvPr/>
          </p:nvPicPr>
          <p:blipFill>
            <a:blip r:embed="rId10"/>
            <a:stretch>
              <a:fillRect/>
            </a:stretch>
          </p:blipFill>
          <p:spPr>
            <a:xfrm>
              <a:off x="706702" y="5612657"/>
              <a:ext cx="1766531" cy="479134"/>
            </a:xfrm>
            <a:prstGeom prst="rect">
              <a:avLst/>
            </a:prstGeom>
            <a:ln>
              <a:solidFill>
                <a:schemeClr val="tx1"/>
              </a:solidFill>
            </a:ln>
          </p:spPr>
        </p:pic>
      </p:grpSp>
      <p:grpSp>
        <p:nvGrpSpPr>
          <p:cNvPr id="60" name="Group 59">
            <a:extLst>
              <a:ext uri="{FF2B5EF4-FFF2-40B4-BE49-F238E27FC236}">
                <a16:creationId xmlns:a16="http://schemas.microsoft.com/office/drawing/2014/main" id="{C93DC3B9-75D0-4219-83DA-318F2341B849}"/>
              </a:ext>
            </a:extLst>
          </p:cNvPr>
          <p:cNvGrpSpPr/>
          <p:nvPr/>
        </p:nvGrpSpPr>
        <p:grpSpPr>
          <a:xfrm>
            <a:off x="2066995" y="5593062"/>
            <a:ext cx="1553059" cy="907664"/>
            <a:chOff x="2479629" y="5184128"/>
            <a:chExt cx="1553059" cy="907664"/>
          </a:xfrm>
        </p:grpSpPr>
        <p:pic>
          <p:nvPicPr>
            <p:cNvPr id="61" name="Picture 60">
              <a:extLst>
                <a:ext uri="{FF2B5EF4-FFF2-40B4-BE49-F238E27FC236}">
                  <a16:creationId xmlns:a16="http://schemas.microsoft.com/office/drawing/2014/main" id="{F916C090-829B-402C-A33F-4A08B5205423}"/>
                </a:ext>
              </a:extLst>
            </p:cNvPr>
            <p:cNvPicPr>
              <a:picLocks noChangeAspect="1"/>
            </p:cNvPicPr>
            <p:nvPr/>
          </p:nvPicPr>
          <p:blipFill>
            <a:blip r:embed="rId11"/>
            <a:stretch>
              <a:fillRect/>
            </a:stretch>
          </p:blipFill>
          <p:spPr>
            <a:xfrm>
              <a:off x="2479629" y="5612658"/>
              <a:ext cx="1546078" cy="479134"/>
            </a:xfrm>
            <a:prstGeom prst="rect">
              <a:avLst/>
            </a:prstGeom>
            <a:ln>
              <a:solidFill>
                <a:schemeClr val="tx1"/>
              </a:solidFill>
            </a:ln>
          </p:spPr>
        </p:pic>
        <p:pic>
          <p:nvPicPr>
            <p:cNvPr id="62" name="Picture 61">
              <a:extLst>
                <a:ext uri="{FF2B5EF4-FFF2-40B4-BE49-F238E27FC236}">
                  <a16:creationId xmlns:a16="http://schemas.microsoft.com/office/drawing/2014/main" id="{DD0FF625-F04C-4F2F-9A74-CF32E1715DFD}"/>
                </a:ext>
              </a:extLst>
            </p:cNvPr>
            <p:cNvPicPr>
              <a:picLocks noChangeAspect="1"/>
            </p:cNvPicPr>
            <p:nvPr/>
          </p:nvPicPr>
          <p:blipFill>
            <a:blip r:embed="rId12"/>
            <a:stretch>
              <a:fillRect/>
            </a:stretch>
          </p:blipFill>
          <p:spPr>
            <a:xfrm>
              <a:off x="2479630" y="5184128"/>
              <a:ext cx="1553058" cy="411290"/>
            </a:xfrm>
            <a:prstGeom prst="rect">
              <a:avLst/>
            </a:prstGeom>
            <a:ln>
              <a:solidFill>
                <a:schemeClr val="tx1"/>
              </a:solidFill>
            </a:ln>
          </p:spPr>
        </p:pic>
      </p:grpSp>
      <p:sp>
        <p:nvSpPr>
          <p:cNvPr id="3" name="Rectangle 2">
            <a:extLst>
              <a:ext uri="{FF2B5EF4-FFF2-40B4-BE49-F238E27FC236}">
                <a16:creationId xmlns:a16="http://schemas.microsoft.com/office/drawing/2014/main" id="{D94F6BC6-6192-0AE9-A8F9-3A766E4EC900}"/>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361930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Current Market </a:t>
            </a:r>
            <a:endParaRPr lang="en-US" sz="2400" dirty="0"/>
          </a:p>
        </p:txBody>
      </p:sp>
      <p:sp>
        <p:nvSpPr>
          <p:cNvPr id="16" name="Content Placeholder 11">
            <a:extLst>
              <a:ext uri="{FF2B5EF4-FFF2-40B4-BE49-F238E27FC236}">
                <a16:creationId xmlns:a16="http://schemas.microsoft.com/office/drawing/2014/main" id="{B51A6508-88E8-429E-AC75-3909D1AB41B2}"/>
              </a:ext>
            </a:extLst>
          </p:cNvPr>
          <p:cNvSpPr>
            <a:spLocks noGrp="1"/>
          </p:cNvSpPr>
          <p:nvPr>
            <p:ph idx="1"/>
          </p:nvPr>
        </p:nvSpPr>
        <p:spPr>
          <a:xfrm>
            <a:off x="4725663" y="4495670"/>
            <a:ext cx="4079871" cy="2181209"/>
          </a:xfrm>
        </p:spPr>
        <p:txBody>
          <a:bodyPr>
            <a:normAutofit fontScale="77500" lnSpcReduction="20000"/>
          </a:bodyPr>
          <a:lstStyle/>
          <a:p>
            <a:r>
              <a:rPr lang="en-US" sz="1500" dirty="0"/>
              <a:t>Murex breaks bulk and sells delivered trucks in Northern Cal</a:t>
            </a:r>
          </a:p>
          <a:p>
            <a:r>
              <a:rPr lang="en-US" sz="1500" dirty="0"/>
              <a:t>Delivered Trains and Manifest into Southern Cal</a:t>
            </a:r>
          </a:p>
          <a:p>
            <a:r>
              <a:rPr lang="en-US" sz="1500" dirty="0"/>
              <a:t>Nearby shorts contracted to Murex customers due to long-standing Murex relationships </a:t>
            </a:r>
          </a:p>
          <a:p>
            <a:r>
              <a:rPr lang="en-US" sz="1500" dirty="0"/>
              <a:t>Oversupply looming in domestic industrial ethanol market; may endanger payback on investment</a:t>
            </a:r>
          </a:p>
          <a:p>
            <a:pPr marL="0" indent="0">
              <a:buNone/>
            </a:pPr>
            <a:r>
              <a:rPr lang="en-US" sz="1600" dirty="0"/>
              <a:t>		</a:t>
            </a:r>
          </a:p>
          <a:p>
            <a:endParaRPr lang="en-US" sz="1200" dirty="0"/>
          </a:p>
          <a:p>
            <a:endParaRPr lang="en-US" sz="16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Map of California Cities - California Road Map">
            <a:extLst>
              <a:ext uri="{FF2B5EF4-FFF2-40B4-BE49-F238E27FC236}">
                <a16:creationId xmlns:a16="http://schemas.microsoft.com/office/drawing/2014/main" id="{CF4CA786-5570-489C-8206-F40E3B5B3FD2}"/>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667" b="96800" l="2216" r="97341">
                        <a14:foregroundMark x1="25554" y1="9600" x2="25554" y2="9600"/>
                        <a14:foregroundMark x1="35894" y1="5733" x2="35894" y2="5733"/>
                        <a14:foregroundMark x1="40768" y1="6267" x2="40768" y2="6267"/>
                        <a14:foregroundMark x1="40768" y1="4267" x2="40768" y2="4267"/>
                        <a14:foregroundMark x1="41654" y1="667" x2="41654" y2="667"/>
                        <a14:foregroundMark x1="4284" y1="4400" x2="4284" y2="4400"/>
                        <a14:foregroundMark x1="2511" y1="1867" x2="2511" y2="1867"/>
                        <a14:foregroundMark x1="2806" y1="18267" x2="2806" y2="18267"/>
                        <a14:foregroundMark x1="77548" y1="92800" x2="77548" y2="92800"/>
                        <a14:foregroundMark x1="85229" y1="93200" x2="85229" y2="93200"/>
                        <a14:foregroundMark x1="92762" y1="93733" x2="92762" y2="93733"/>
                        <a14:foregroundMark x1="94830" y1="96933" x2="94830" y2="96933"/>
                        <a14:foregroundMark x1="97341" y1="80933" x2="97341" y2="80933"/>
                        <a14:foregroundMark x1="94239" y1="73467" x2="94239" y2="73467"/>
                        <a14:backgroundMark x1="591" y1="6667" x2="591" y2="6667"/>
                        <a14:backgroundMark x1="98375" y1="92533" x2="98375" y2="92533"/>
                        <a14:backgroundMark x1="86706" y1="99600" x2="86706" y2="99600"/>
                        <a14:backgroundMark x1="78877" y1="99467" x2="78877" y2="99467"/>
                        <a14:backgroundMark x1="77696" y1="99467" x2="77696" y2="99467"/>
                        <a14:backgroundMark x1="75775" y1="99867" x2="75775" y2="99867"/>
                        <a14:backgroundMark x1="74446" y1="99867" x2="74446" y2="99867"/>
                      </a14:backgroundRemoval>
                    </a14:imgEffect>
                  </a14:imgLayer>
                </a14:imgProps>
              </a:ext>
              <a:ext uri="{28A0092B-C50C-407E-A947-70E740481C1C}">
                <a14:useLocalDpi xmlns:a14="http://schemas.microsoft.com/office/drawing/2010/main" val="0"/>
              </a:ext>
            </a:extLst>
          </a:blip>
          <a:srcRect/>
          <a:stretch>
            <a:fillRect/>
          </a:stretch>
        </p:blipFill>
        <p:spPr bwMode="auto">
          <a:xfrm>
            <a:off x="284968" y="1631478"/>
            <a:ext cx="4209554" cy="4662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54F2897A-5FC1-41D9-B2C6-DEC8F1D4FE88}"/>
              </a:ext>
            </a:extLst>
          </p:cNvPr>
          <p:cNvSpPr/>
          <p:nvPr/>
        </p:nvSpPr>
        <p:spPr>
          <a:xfrm>
            <a:off x="910495" y="3288062"/>
            <a:ext cx="1897673" cy="12921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0509B16-30FF-465C-811C-E1C72B6ACBB6}"/>
              </a:ext>
            </a:extLst>
          </p:cNvPr>
          <p:cNvPicPr>
            <a:picLocks noChangeAspect="1"/>
          </p:cNvPicPr>
          <p:nvPr/>
        </p:nvPicPr>
        <p:blipFill>
          <a:blip r:embed="rId4"/>
          <a:stretch>
            <a:fillRect/>
          </a:stretch>
        </p:blipFill>
        <p:spPr>
          <a:xfrm>
            <a:off x="2383922" y="1264080"/>
            <a:ext cx="3784461" cy="2859607"/>
          </a:xfrm>
          <a:prstGeom prst="rect">
            <a:avLst/>
          </a:prstGeom>
          <a:ln>
            <a:solidFill>
              <a:schemeClr val="tx1"/>
            </a:solidFill>
          </a:ln>
          <a:effectLst>
            <a:outerShdw blurRad="190500" algn="tl" rotWithShape="0">
              <a:srgbClr val="000000">
                <a:alpha val="70000"/>
              </a:srgbClr>
            </a:outerShdw>
          </a:effectLst>
        </p:spPr>
      </p:pic>
      <p:sp>
        <p:nvSpPr>
          <p:cNvPr id="19" name="Isosceles Triangle 18">
            <a:extLst>
              <a:ext uri="{FF2B5EF4-FFF2-40B4-BE49-F238E27FC236}">
                <a16:creationId xmlns:a16="http://schemas.microsoft.com/office/drawing/2014/main" id="{69F17696-E124-4DDE-91F4-F008A5A280C5}"/>
              </a:ext>
            </a:extLst>
          </p:cNvPr>
          <p:cNvSpPr/>
          <p:nvPr/>
        </p:nvSpPr>
        <p:spPr>
          <a:xfrm>
            <a:off x="4424292" y="2442291"/>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A9115BB-A816-4D17-9C78-9EE814B84C44}"/>
              </a:ext>
            </a:extLst>
          </p:cNvPr>
          <p:cNvSpPr/>
          <p:nvPr/>
        </p:nvSpPr>
        <p:spPr>
          <a:xfrm>
            <a:off x="3380766" y="1761642"/>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10">
            <a:extLst>
              <a:ext uri="{FF2B5EF4-FFF2-40B4-BE49-F238E27FC236}">
                <a16:creationId xmlns:a16="http://schemas.microsoft.com/office/drawing/2014/main" id="{7550369E-F5F9-4C08-AB15-2495C8B4BC5B}"/>
              </a:ext>
            </a:extLst>
          </p:cNvPr>
          <p:cNvSpPr/>
          <p:nvPr/>
        </p:nvSpPr>
        <p:spPr>
          <a:xfrm rot="10065278">
            <a:off x="3605675" y="1502509"/>
            <a:ext cx="1578193" cy="20412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11">
            <a:extLst>
              <a:ext uri="{FF2B5EF4-FFF2-40B4-BE49-F238E27FC236}">
                <a16:creationId xmlns:a16="http://schemas.microsoft.com/office/drawing/2014/main" id="{8D20949F-A315-4A82-B8F8-A1B275A60950}"/>
              </a:ext>
            </a:extLst>
          </p:cNvPr>
          <p:cNvSpPr/>
          <p:nvPr/>
        </p:nvSpPr>
        <p:spPr>
          <a:xfrm rot="9296811">
            <a:off x="4315424" y="1658727"/>
            <a:ext cx="928109" cy="19498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a:extLst>
              <a:ext uri="{FF2B5EF4-FFF2-40B4-BE49-F238E27FC236}">
                <a16:creationId xmlns:a16="http://schemas.microsoft.com/office/drawing/2014/main" id="{1819A0EF-FE54-42B7-981D-8C945F9E6A47}"/>
              </a:ext>
            </a:extLst>
          </p:cNvPr>
          <p:cNvSpPr/>
          <p:nvPr/>
        </p:nvSpPr>
        <p:spPr>
          <a:xfrm>
            <a:off x="5708352" y="3845796"/>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2E7946E9-A5DD-40C7-85C2-F3F130079760}"/>
              </a:ext>
            </a:extLst>
          </p:cNvPr>
          <p:cNvSpPr/>
          <p:nvPr/>
        </p:nvSpPr>
        <p:spPr>
          <a:xfrm>
            <a:off x="5092356" y="2958241"/>
            <a:ext cx="182880" cy="182880"/>
          </a:xfrm>
          <a:prstGeom prst="triangl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C95BEC71-C0F8-44FF-AC25-D46ECAE1E0B3}"/>
              </a:ext>
            </a:extLst>
          </p:cNvPr>
          <p:cNvSpPr/>
          <p:nvPr/>
        </p:nvSpPr>
        <p:spPr>
          <a:xfrm>
            <a:off x="3978704" y="1869030"/>
            <a:ext cx="182880" cy="182880"/>
          </a:xfrm>
          <a:prstGeom prst="triangl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C8EFC34-D721-4338-98A4-1B2E15B56E7C}"/>
              </a:ext>
            </a:extLst>
          </p:cNvPr>
          <p:cNvSpPr/>
          <p:nvPr/>
        </p:nvSpPr>
        <p:spPr>
          <a:xfrm>
            <a:off x="4142736" y="1865849"/>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Bent-Up 22">
            <a:extLst>
              <a:ext uri="{FF2B5EF4-FFF2-40B4-BE49-F238E27FC236}">
                <a16:creationId xmlns:a16="http://schemas.microsoft.com/office/drawing/2014/main" id="{7DBE2221-F92B-4ED4-B224-FF931E4E5469}"/>
              </a:ext>
            </a:extLst>
          </p:cNvPr>
          <p:cNvSpPr/>
          <p:nvPr/>
        </p:nvSpPr>
        <p:spPr>
          <a:xfrm rot="16200000" flipV="1">
            <a:off x="2730164" y="1955777"/>
            <a:ext cx="764561" cy="407090"/>
          </a:xfrm>
          <a:prstGeom prst="ben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2138B7A-4AE2-4CE8-BA55-FE8393071C4E}"/>
              </a:ext>
            </a:extLst>
          </p:cNvPr>
          <p:cNvSpPr txBox="1"/>
          <p:nvPr/>
        </p:nvSpPr>
        <p:spPr>
          <a:xfrm>
            <a:off x="2233385" y="2541603"/>
            <a:ext cx="1434640" cy="553998"/>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Brazil Imports</a:t>
            </a:r>
          </a:p>
          <a:p>
            <a:pPr algn="ctr"/>
            <a:r>
              <a:rPr lang="en-US" sz="1000" dirty="0">
                <a:effectLst>
                  <a:outerShdw blurRad="38100" dist="38100" dir="2700000" algn="tl">
                    <a:srgbClr val="000000">
                      <a:alpha val="43137"/>
                    </a:srgbClr>
                  </a:outerShdw>
                </a:effectLst>
              </a:rPr>
              <a:t>45 CI</a:t>
            </a:r>
          </a:p>
          <a:p>
            <a:pPr algn="ctr"/>
            <a:r>
              <a:rPr lang="en-US" sz="1000" i="1" dirty="0">
                <a:effectLst>
                  <a:outerShdw blurRad="38100" dist="38100" dir="2700000" algn="tl">
                    <a:srgbClr val="000000">
                      <a:alpha val="43137"/>
                    </a:srgbClr>
                  </a:outerShdw>
                </a:effectLst>
              </a:rPr>
              <a:t>Seasonal (May-Dec)</a:t>
            </a:r>
          </a:p>
        </p:txBody>
      </p:sp>
      <p:sp>
        <p:nvSpPr>
          <p:cNvPr id="36" name="TextBox 35">
            <a:extLst>
              <a:ext uri="{FF2B5EF4-FFF2-40B4-BE49-F238E27FC236}">
                <a16:creationId xmlns:a16="http://schemas.microsoft.com/office/drawing/2014/main" id="{D737C3B7-0B94-4644-A0E6-D8F38A916BC2}"/>
              </a:ext>
            </a:extLst>
          </p:cNvPr>
          <p:cNvSpPr txBox="1"/>
          <p:nvPr/>
        </p:nvSpPr>
        <p:spPr>
          <a:xfrm>
            <a:off x="4314400" y="2331032"/>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Keyes Plant</a:t>
            </a:r>
          </a:p>
          <a:p>
            <a:pPr algn="ctr"/>
            <a:r>
              <a:rPr lang="en-US" sz="1000" dirty="0">
                <a:effectLst>
                  <a:outerShdw blurRad="38100" dist="38100" dir="2700000" algn="tl">
                    <a:srgbClr val="000000">
                      <a:alpha val="43137"/>
                    </a:srgbClr>
                  </a:outerShdw>
                </a:effectLst>
              </a:rPr>
              <a:t>60MGY; 67 CI</a:t>
            </a:r>
          </a:p>
        </p:txBody>
      </p:sp>
      <p:sp>
        <p:nvSpPr>
          <p:cNvPr id="33" name="TextBox 32">
            <a:extLst>
              <a:ext uri="{FF2B5EF4-FFF2-40B4-BE49-F238E27FC236}">
                <a16:creationId xmlns:a16="http://schemas.microsoft.com/office/drawing/2014/main" id="{5AD080BD-AD35-4F65-BA33-75E75631FE5E}"/>
              </a:ext>
            </a:extLst>
          </p:cNvPr>
          <p:cNvSpPr txBox="1"/>
          <p:nvPr/>
        </p:nvSpPr>
        <p:spPr>
          <a:xfrm>
            <a:off x="4966388" y="1235061"/>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Domestic Imports </a:t>
            </a:r>
          </a:p>
          <a:p>
            <a:pPr algn="ctr"/>
            <a:r>
              <a:rPr lang="en-US" sz="1000" dirty="0">
                <a:effectLst>
                  <a:outerShdw blurRad="38100" dist="38100" dir="2700000" algn="tl">
                    <a:srgbClr val="000000">
                      <a:alpha val="43137"/>
                    </a:srgbClr>
                  </a:outerShdw>
                </a:effectLst>
              </a:rPr>
              <a:t>55-65 CI </a:t>
            </a:r>
          </a:p>
        </p:txBody>
      </p:sp>
      <p:sp>
        <p:nvSpPr>
          <p:cNvPr id="37" name="TextBox 36">
            <a:extLst>
              <a:ext uri="{FF2B5EF4-FFF2-40B4-BE49-F238E27FC236}">
                <a16:creationId xmlns:a16="http://schemas.microsoft.com/office/drawing/2014/main" id="{022FB24A-9160-40C2-A582-1DBD1F39C5FB}"/>
              </a:ext>
            </a:extLst>
          </p:cNvPr>
          <p:cNvSpPr txBox="1"/>
          <p:nvPr/>
        </p:nvSpPr>
        <p:spPr>
          <a:xfrm>
            <a:off x="4666444" y="3680631"/>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Pixley Plant</a:t>
            </a:r>
          </a:p>
          <a:p>
            <a:pPr algn="ctr"/>
            <a:r>
              <a:rPr lang="en-US" sz="1000" dirty="0">
                <a:effectLst>
                  <a:outerShdw blurRad="38100" dist="38100" dir="2700000" algn="tl">
                    <a:srgbClr val="000000">
                      <a:alpha val="43137"/>
                    </a:srgbClr>
                  </a:outerShdw>
                </a:effectLst>
              </a:rPr>
              <a:t>55MGY; 59 CI</a:t>
            </a:r>
          </a:p>
        </p:txBody>
      </p:sp>
      <p:sp>
        <p:nvSpPr>
          <p:cNvPr id="38" name="TextBox 37">
            <a:extLst>
              <a:ext uri="{FF2B5EF4-FFF2-40B4-BE49-F238E27FC236}">
                <a16:creationId xmlns:a16="http://schemas.microsoft.com/office/drawing/2014/main" id="{A055368F-0CC6-4C6C-B530-BBE8FE42D649}"/>
              </a:ext>
            </a:extLst>
          </p:cNvPr>
          <p:cNvSpPr txBox="1"/>
          <p:nvPr/>
        </p:nvSpPr>
        <p:spPr>
          <a:xfrm>
            <a:off x="4010465" y="2845267"/>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Madera Plant</a:t>
            </a:r>
          </a:p>
          <a:p>
            <a:pPr algn="ctr"/>
            <a:r>
              <a:rPr lang="en-US" sz="1000" dirty="0">
                <a:effectLst>
                  <a:outerShdw blurRad="38100" dist="38100" dir="2700000" algn="tl">
                    <a:srgbClr val="000000">
                      <a:alpha val="43137"/>
                    </a:srgbClr>
                  </a:outerShdw>
                </a:effectLst>
              </a:rPr>
              <a:t>40MGY; 67 CI</a:t>
            </a:r>
          </a:p>
        </p:txBody>
      </p:sp>
      <p:sp>
        <p:nvSpPr>
          <p:cNvPr id="40" name="Rectangle 39">
            <a:extLst>
              <a:ext uri="{FF2B5EF4-FFF2-40B4-BE49-F238E27FC236}">
                <a16:creationId xmlns:a16="http://schemas.microsoft.com/office/drawing/2014/main" id="{9A9115BB-A816-4D17-9C78-9EE814B84C44}"/>
              </a:ext>
            </a:extLst>
          </p:cNvPr>
          <p:cNvSpPr/>
          <p:nvPr/>
        </p:nvSpPr>
        <p:spPr>
          <a:xfrm>
            <a:off x="2808151" y="5573568"/>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11">
            <a:extLst>
              <a:ext uri="{FF2B5EF4-FFF2-40B4-BE49-F238E27FC236}">
                <a16:creationId xmlns:a16="http://schemas.microsoft.com/office/drawing/2014/main" id="{8D20949F-A315-4A82-B8F8-A1B275A60950}"/>
              </a:ext>
            </a:extLst>
          </p:cNvPr>
          <p:cNvSpPr/>
          <p:nvPr/>
        </p:nvSpPr>
        <p:spPr>
          <a:xfrm rot="8434064">
            <a:off x="2884292" y="4997073"/>
            <a:ext cx="1203676" cy="25829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5AD080BD-AD35-4F65-BA33-75E75631FE5E}"/>
              </a:ext>
            </a:extLst>
          </p:cNvPr>
          <p:cNvSpPr txBox="1"/>
          <p:nvPr/>
        </p:nvSpPr>
        <p:spPr>
          <a:xfrm>
            <a:off x="3538432" y="4295905"/>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Domestic Imports</a:t>
            </a:r>
          </a:p>
          <a:p>
            <a:pPr algn="ctr"/>
            <a:r>
              <a:rPr lang="en-US" sz="1000" dirty="0">
                <a:effectLst>
                  <a:outerShdw blurRad="38100" dist="38100" dir="2700000" algn="tl">
                    <a:srgbClr val="000000">
                      <a:alpha val="43137"/>
                    </a:srgbClr>
                  </a:outerShdw>
                </a:effectLst>
              </a:rPr>
              <a:t>55-65 CI </a:t>
            </a:r>
          </a:p>
        </p:txBody>
      </p:sp>
      <p:sp>
        <p:nvSpPr>
          <p:cNvPr id="48" name="Arrow: Bent-Up 22">
            <a:extLst>
              <a:ext uri="{FF2B5EF4-FFF2-40B4-BE49-F238E27FC236}">
                <a16:creationId xmlns:a16="http://schemas.microsoft.com/office/drawing/2014/main" id="{7DBE2221-F92B-4ED4-B224-FF931E4E5469}"/>
              </a:ext>
            </a:extLst>
          </p:cNvPr>
          <p:cNvSpPr/>
          <p:nvPr/>
        </p:nvSpPr>
        <p:spPr>
          <a:xfrm rot="16200000" flipV="1">
            <a:off x="2284618" y="5634006"/>
            <a:ext cx="538796" cy="407090"/>
          </a:xfrm>
          <a:prstGeom prst="ben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2138B7A-4AE2-4CE8-BA55-FE8393071C4E}"/>
              </a:ext>
            </a:extLst>
          </p:cNvPr>
          <p:cNvSpPr txBox="1"/>
          <p:nvPr/>
        </p:nvSpPr>
        <p:spPr>
          <a:xfrm>
            <a:off x="1670782" y="6088669"/>
            <a:ext cx="1434640" cy="553998"/>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Brazil Imports</a:t>
            </a:r>
          </a:p>
          <a:p>
            <a:pPr algn="ctr"/>
            <a:r>
              <a:rPr lang="en-US" sz="1000" dirty="0">
                <a:effectLst>
                  <a:outerShdw blurRad="38100" dist="38100" dir="2700000" algn="tl">
                    <a:srgbClr val="000000">
                      <a:alpha val="43137"/>
                    </a:srgbClr>
                  </a:outerShdw>
                </a:effectLst>
              </a:rPr>
              <a:t>45 CI</a:t>
            </a:r>
          </a:p>
          <a:p>
            <a:pPr algn="ctr"/>
            <a:r>
              <a:rPr lang="en-US" sz="1000" i="1" dirty="0">
                <a:effectLst>
                  <a:outerShdw blurRad="38100" dist="38100" dir="2700000" algn="tl">
                    <a:srgbClr val="000000">
                      <a:alpha val="43137"/>
                    </a:srgbClr>
                  </a:outerShdw>
                </a:effectLst>
              </a:rPr>
              <a:t>Seasonal (Apr-Nov)</a:t>
            </a:r>
          </a:p>
        </p:txBody>
      </p:sp>
      <p:sp>
        <p:nvSpPr>
          <p:cNvPr id="51" name="TextBox 50">
            <a:extLst>
              <a:ext uri="{FF2B5EF4-FFF2-40B4-BE49-F238E27FC236}">
                <a16:creationId xmlns:a16="http://schemas.microsoft.com/office/drawing/2014/main" id="{A055368F-0CC6-4C6C-B530-BBE8FE42D649}"/>
              </a:ext>
            </a:extLst>
          </p:cNvPr>
          <p:cNvSpPr txBox="1"/>
          <p:nvPr/>
        </p:nvSpPr>
        <p:spPr>
          <a:xfrm>
            <a:off x="4062412" y="1915813"/>
            <a:ext cx="1352532" cy="400110"/>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Stockton Plant</a:t>
            </a:r>
          </a:p>
          <a:p>
            <a:pPr algn="ctr"/>
            <a:r>
              <a:rPr lang="en-US" sz="1000" dirty="0">
                <a:effectLst>
                  <a:outerShdw blurRad="38100" dist="38100" dir="2700000" algn="tl">
                    <a:srgbClr val="000000">
                      <a:alpha val="43137"/>
                    </a:srgbClr>
                  </a:outerShdw>
                </a:effectLst>
              </a:rPr>
              <a:t>60MGY; 66 CI</a:t>
            </a:r>
          </a:p>
        </p:txBody>
      </p:sp>
      <p:sp>
        <p:nvSpPr>
          <p:cNvPr id="15" name="TextBox 14"/>
          <p:cNvSpPr txBox="1"/>
          <p:nvPr/>
        </p:nvSpPr>
        <p:spPr>
          <a:xfrm>
            <a:off x="6293261" y="1270379"/>
            <a:ext cx="2232454" cy="953453"/>
          </a:xfrm>
          <a:prstGeom prst="roundRect">
            <a:avLst/>
          </a:prstGeom>
          <a:noFill/>
          <a:ln w="28575">
            <a:solidFill>
              <a:schemeClr val="tx2"/>
            </a:solidFill>
            <a:prstDash val="dash"/>
          </a:ln>
        </p:spPr>
        <p:txBody>
          <a:bodyPr wrap="square" rtlCol="0">
            <a:spAutoFit/>
          </a:bodyPr>
          <a:lstStyle/>
          <a:p>
            <a:r>
              <a:rPr lang="en-US" sz="1000" i="1" dirty="0"/>
              <a:t>Low CI imports are incentivized to sell into California even at a reduced price due to LCFS program. Brazilian imports (∆15 CI and D5 RIN) willing to discount up to 20 </a:t>
            </a:r>
            <a:r>
              <a:rPr lang="en-US" sz="1000" i="1" dirty="0" err="1"/>
              <a:t>cpg</a:t>
            </a:r>
            <a:r>
              <a:rPr lang="en-US" sz="1000" i="1" dirty="0"/>
              <a:t> to secure sales.</a:t>
            </a:r>
          </a:p>
        </p:txBody>
      </p:sp>
      <p:sp>
        <p:nvSpPr>
          <p:cNvPr id="34" name="Rectangle 33">
            <a:extLst>
              <a:ext uri="{FF2B5EF4-FFF2-40B4-BE49-F238E27FC236}">
                <a16:creationId xmlns:a16="http://schemas.microsoft.com/office/drawing/2014/main" id="{7C777F89-5D26-4F8F-9EDF-E3EC7154CB3F}"/>
              </a:ext>
            </a:extLst>
          </p:cNvPr>
          <p:cNvSpPr/>
          <p:nvPr/>
        </p:nvSpPr>
        <p:spPr>
          <a:xfrm>
            <a:off x="6272445" y="2367924"/>
            <a:ext cx="2222859" cy="9779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CB390B0D-F27A-461F-83D2-5A7E5BC0921B}"/>
              </a:ext>
            </a:extLst>
          </p:cNvPr>
          <p:cNvSpPr txBox="1">
            <a:spLocks/>
          </p:cNvSpPr>
          <p:nvPr/>
        </p:nvSpPr>
        <p:spPr>
          <a:xfrm>
            <a:off x="6517960" y="2446438"/>
            <a:ext cx="1442873" cy="241689"/>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Active Ethanol Plants</a:t>
            </a:r>
            <a:endParaRPr lang="en-US" sz="1100" b="1" i="1" dirty="0"/>
          </a:p>
        </p:txBody>
      </p:sp>
      <p:sp>
        <p:nvSpPr>
          <p:cNvPr id="39" name="Content Placeholder 2">
            <a:extLst>
              <a:ext uri="{FF2B5EF4-FFF2-40B4-BE49-F238E27FC236}">
                <a16:creationId xmlns:a16="http://schemas.microsoft.com/office/drawing/2014/main" id="{BAF2040B-542B-4D0C-90D0-352C1BE338FA}"/>
              </a:ext>
            </a:extLst>
          </p:cNvPr>
          <p:cNvSpPr txBox="1">
            <a:spLocks/>
          </p:cNvSpPr>
          <p:nvPr/>
        </p:nvSpPr>
        <p:spPr>
          <a:xfrm>
            <a:off x="6517960" y="3037062"/>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Inbound Terminals</a:t>
            </a:r>
            <a:endParaRPr lang="en-US" sz="1100" b="1" i="1" dirty="0"/>
          </a:p>
        </p:txBody>
      </p:sp>
      <p:sp>
        <p:nvSpPr>
          <p:cNvPr id="44" name="Isosceles Triangle 43">
            <a:extLst>
              <a:ext uri="{FF2B5EF4-FFF2-40B4-BE49-F238E27FC236}">
                <a16:creationId xmlns:a16="http://schemas.microsoft.com/office/drawing/2014/main" id="{1819A0EF-FE54-42B7-981D-8C945F9E6A47}"/>
              </a:ext>
            </a:extLst>
          </p:cNvPr>
          <p:cNvSpPr/>
          <p:nvPr/>
        </p:nvSpPr>
        <p:spPr>
          <a:xfrm>
            <a:off x="6343390" y="2446438"/>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4C8EFC34-D721-4338-98A4-1B2E15B56E7C}"/>
              </a:ext>
            </a:extLst>
          </p:cNvPr>
          <p:cNvSpPr/>
          <p:nvPr/>
        </p:nvSpPr>
        <p:spPr>
          <a:xfrm>
            <a:off x="6360729" y="3065268"/>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2">
            <a:extLst>
              <a:ext uri="{FF2B5EF4-FFF2-40B4-BE49-F238E27FC236}">
                <a16:creationId xmlns:a16="http://schemas.microsoft.com/office/drawing/2014/main" id="{CB390B0D-F27A-461F-83D2-5A7E5BC0921B}"/>
              </a:ext>
            </a:extLst>
          </p:cNvPr>
          <p:cNvSpPr txBox="1">
            <a:spLocks/>
          </p:cNvSpPr>
          <p:nvPr/>
        </p:nvSpPr>
        <p:spPr>
          <a:xfrm>
            <a:off x="6535299" y="2739907"/>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Idle Ethanol Plants</a:t>
            </a:r>
            <a:endParaRPr lang="en-US" sz="1100" b="1" i="1" dirty="0"/>
          </a:p>
        </p:txBody>
      </p:sp>
      <p:sp>
        <p:nvSpPr>
          <p:cNvPr id="50" name="Isosceles Triangle 49">
            <a:extLst>
              <a:ext uri="{FF2B5EF4-FFF2-40B4-BE49-F238E27FC236}">
                <a16:creationId xmlns:a16="http://schemas.microsoft.com/office/drawing/2014/main" id="{1819A0EF-FE54-42B7-981D-8C945F9E6A47}"/>
              </a:ext>
            </a:extLst>
          </p:cNvPr>
          <p:cNvSpPr/>
          <p:nvPr/>
        </p:nvSpPr>
        <p:spPr>
          <a:xfrm>
            <a:off x="6360729" y="2739907"/>
            <a:ext cx="182880" cy="182880"/>
          </a:xfrm>
          <a:prstGeom prst="triangl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9BB2627-FE2F-B019-DB6C-A7DE08FB4139}"/>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3806980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Action Plan: Aemetis Ethanol</a:t>
            </a:r>
            <a:endParaRPr lang="en-US" sz="2400" dirty="0"/>
          </a:p>
        </p:txBody>
      </p:sp>
      <p:sp>
        <p:nvSpPr>
          <p:cNvPr id="28" name="Content Placeholder 11">
            <a:extLst>
              <a:ext uri="{FF2B5EF4-FFF2-40B4-BE49-F238E27FC236}">
                <a16:creationId xmlns:a16="http://schemas.microsoft.com/office/drawing/2014/main" id="{B51A6508-88E8-429E-AC75-3909D1AB41B2}"/>
              </a:ext>
            </a:extLst>
          </p:cNvPr>
          <p:cNvSpPr>
            <a:spLocks noGrp="1"/>
          </p:cNvSpPr>
          <p:nvPr>
            <p:ph idx="1"/>
          </p:nvPr>
        </p:nvSpPr>
        <p:spPr>
          <a:xfrm>
            <a:off x="4964966" y="2570206"/>
            <a:ext cx="3627463" cy="3991224"/>
          </a:xfrm>
        </p:spPr>
        <p:txBody>
          <a:bodyPr>
            <a:normAutofit fontScale="92500"/>
          </a:bodyPr>
          <a:lstStyle/>
          <a:p>
            <a:r>
              <a:rPr lang="en-US" sz="1400" dirty="0"/>
              <a:t>Murex sells to the majority of shorts near the </a:t>
            </a:r>
            <a:r>
              <a:rPr lang="en-US" sz="1400" dirty="0" err="1"/>
              <a:t>Aemetis</a:t>
            </a:r>
            <a:r>
              <a:rPr lang="en-US" sz="1400" dirty="0"/>
              <a:t> plant </a:t>
            </a:r>
          </a:p>
          <a:p>
            <a:pPr lvl="1"/>
            <a:r>
              <a:rPr lang="en-US" sz="1000" u="sng" dirty="0"/>
              <a:t>Not</a:t>
            </a:r>
            <a:r>
              <a:rPr lang="en-US" sz="1000" dirty="0"/>
              <a:t> due to lower price; due to long-standing relationships and strong operational performance</a:t>
            </a:r>
          </a:p>
          <a:p>
            <a:r>
              <a:rPr lang="en-US" sz="1400" dirty="0"/>
              <a:t>Murex contracts 225,000 </a:t>
            </a:r>
            <a:r>
              <a:rPr lang="en-US" sz="1400" dirty="0" err="1"/>
              <a:t>bbls</a:t>
            </a:r>
            <a:r>
              <a:rPr lang="en-US" sz="1400" dirty="0"/>
              <a:t> of storage at </a:t>
            </a:r>
            <a:r>
              <a:rPr lang="en-US" sz="1400" dirty="0" err="1"/>
              <a:t>Nustar</a:t>
            </a:r>
            <a:r>
              <a:rPr lang="en-US" sz="1400" dirty="0"/>
              <a:t> Stockton and Selby</a:t>
            </a:r>
          </a:p>
          <a:p>
            <a:pPr lvl="1"/>
            <a:r>
              <a:rPr lang="en-US" sz="1000" dirty="0"/>
              <a:t>Significantly more storage than </a:t>
            </a:r>
            <a:r>
              <a:rPr lang="en-US" sz="1000" dirty="0" err="1"/>
              <a:t>Kinergy</a:t>
            </a:r>
            <a:endParaRPr lang="en-US" sz="1000" dirty="0"/>
          </a:p>
          <a:p>
            <a:pPr lvl="1"/>
            <a:r>
              <a:rPr lang="en-US" sz="1000" dirty="0"/>
              <a:t>Selby can be used to provide export optionality for </a:t>
            </a:r>
            <a:r>
              <a:rPr lang="en-US" sz="1000" dirty="0" err="1"/>
              <a:t>Aemetis</a:t>
            </a:r>
            <a:r>
              <a:rPr lang="en-US" sz="1000" dirty="0"/>
              <a:t> fuel and industrial volumes</a:t>
            </a:r>
          </a:p>
          <a:p>
            <a:pPr lvl="1"/>
            <a:r>
              <a:rPr lang="en-US" sz="1000" dirty="0"/>
              <a:t>Allows Murex to compensate for plant outages and provide flow assurance to buyers</a:t>
            </a:r>
          </a:p>
          <a:p>
            <a:r>
              <a:rPr lang="en-US" sz="1400" dirty="0"/>
              <a:t>Consolidation of </a:t>
            </a:r>
            <a:r>
              <a:rPr lang="en-US" sz="1400" dirty="0" err="1"/>
              <a:t>Aemetis</a:t>
            </a:r>
            <a:r>
              <a:rPr lang="en-US" sz="1400" dirty="0"/>
              <a:t> volumes into Murex’s portfolio would allow:</a:t>
            </a:r>
          </a:p>
          <a:p>
            <a:pPr lvl="1"/>
            <a:r>
              <a:rPr lang="en-US" sz="1000" dirty="0"/>
              <a:t>Reduction of </a:t>
            </a:r>
            <a:r>
              <a:rPr lang="en-US" sz="1000" dirty="0" err="1"/>
              <a:t>Aemetis</a:t>
            </a:r>
            <a:r>
              <a:rPr lang="en-US" sz="1000" dirty="0"/>
              <a:t> trucking costs through optimization of supply to shorts</a:t>
            </a:r>
          </a:p>
          <a:p>
            <a:pPr lvl="1"/>
            <a:r>
              <a:rPr lang="en-US" sz="1000" dirty="0"/>
              <a:t>Increased pricing through walking up margins similar to West Texas case study</a:t>
            </a:r>
            <a:endParaRPr lang="en-US" sz="1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7" name="Diagram 26">
            <a:extLst>
              <a:ext uri="{FF2B5EF4-FFF2-40B4-BE49-F238E27FC236}">
                <a16:creationId xmlns:a16="http://schemas.microsoft.com/office/drawing/2014/main" id="{5F4A1C19-C37E-4906-8FA9-0F1B719F76FD}"/>
              </a:ext>
            </a:extLst>
          </p:cNvPr>
          <p:cNvGraphicFramePr/>
          <p:nvPr>
            <p:extLst>
              <p:ext uri="{D42A27DB-BD31-4B8C-83A1-F6EECF244321}">
                <p14:modId xmlns:p14="http://schemas.microsoft.com/office/powerpoint/2010/main" val="494928622"/>
              </p:ext>
            </p:extLst>
          </p:nvPr>
        </p:nvGraphicFramePr>
        <p:xfrm>
          <a:off x="701338" y="1061643"/>
          <a:ext cx="7814012" cy="678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p:cNvPicPr>
            <a:picLocks noChangeAspect="1"/>
          </p:cNvPicPr>
          <p:nvPr/>
        </p:nvPicPr>
        <p:blipFill>
          <a:blip r:embed="rId7"/>
          <a:stretch>
            <a:fillRect/>
          </a:stretch>
        </p:blipFill>
        <p:spPr>
          <a:xfrm>
            <a:off x="236565" y="2127831"/>
            <a:ext cx="4129490" cy="4433600"/>
          </a:xfrm>
          <a:prstGeom prst="rect">
            <a:avLst/>
          </a:prstGeom>
          <a:ln>
            <a:noFill/>
          </a:ln>
          <a:effectLst>
            <a:outerShdw blurRad="190500" algn="tl" rotWithShape="0">
              <a:srgbClr val="000000">
                <a:alpha val="70000"/>
              </a:srgbClr>
            </a:outerShdw>
          </a:effectLst>
        </p:spPr>
      </p:pic>
      <p:sp>
        <p:nvSpPr>
          <p:cNvPr id="22" name="Oval 21"/>
          <p:cNvSpPr/>
          <p:nvPr/>
        </p:nvSpPr>
        <p:spPr>
          <a:xfrm>
            <a:off x="1847614" y="2248146"/>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037136" y="3352969"/>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847614" y="4578275"/>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759336" y="4578275"/>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9115BB-A816-4D17-9C78-9EE814B84C44}"/>
              </a:ext>
            </a:extLst>
          </p:cNvPr>
          <p:cNvSpPr/>
          <p:nvPr/>
        </p:nvSpPr>
        <p:spPr>
          <a:xfrm>
            <a:off x="1454550" y="3705577"/>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1819A0EF-FE54-42B7-981D-8C945F9E6A47}"/>
              </a:ext>
            </a:extLst>
          </p:cNvPr>
          <p:cNvSpPr/>
          <p:nvPr/>
        </p:nvSpPr>
        <p:spPr>
          <a:xfrm>
            <a:off x="2499228" y="4258110"/>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849441" y="6256634"/>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276375" y="5049791"/>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819A0EF-FE54-42B7-981D-8C945F9E6A47}"/>
              </a:ext>
            </a:extLst>
          </p:cNvPr>
          <p:cNvSpPr/>
          <p:nvPr/>
        </p:nvSpPr>
        <p:spPr>
          <a:xfrm>
            <a:off x="3666561" y="5654544"/>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C777F89-5D26-4F8F-9EDF-E3EC7154CB3F}"/>
              </a:ext>
            </a:extLst>
          </p:cNvPr>
          <p:cNvSpPr/>
          <p:nvPr/>
        </p:nvSpPr>
        <p:spPr>
          <a:xfrm>
            <a:off x="306056" y="5531880"/>
            <a:ext cx="1394097" cy="9779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CB390B0D-F27A-461F-83D2-5A7E5BC0921B}"/>
              </a:ext>
            </a:extLst>
          </p:cNvPr>
          <p:cNvSpPr txBox="1">
            <a:spLocks/>
          </p:cNvSpPr>
          <p:nvPr/>
        </p:nvSpPr>
        <p:spPr>
          <a:xfrm>
            <a:off x="551571" y="5610394"/>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Ethanol Plants</a:t>
            </a:r>
            <a:endParaRPr lang="en-US" sz="1100" b="1" i="1" dirty="0"/>
          </a:p>
        </p:txBody>
      </p:sp>
      <p:sp>
        <p:nvSpPr>
          <p:cNvPr id="37" name="Content Placeholder 2">
            <a:extLst>
              <a:ext uri="{FF2B5EF4-FFF2-40B4-BE49-F238E27FC236}">
                <a16:creationId xmlns:a16="http://schemas.microsoft.com/office/drawing/2014/main" id="{BAF2040B-542B-4D0C-90D0-352C1BE338FA}"/>
              </a:ext>
            </a:extLst>
          </p:cNvPr>
          <p:cNvSpPr txBox="1">
            <a:spLocks/>
          </p:cNvSpPr>
          <p:nvPr/>
        </p:nvSpPr>
        <p:spPr>
          <a:xfrm>
            <a:off x="551571" y="5887977"/>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Murex Storage</a:t>
            </a:r>
            <a:endParaRPr lang="en-US" sz="1100" b="1" i="1" dirty="0"/>
          </a:p>
        </p:txBody>
      </p:sp>
      <p:sp>
        <p:nvSpPr>
          <p:cNvPr id="38" name="Content Placeholder 2">
            <a:extLst>
              <a:ext uri="{FF2B5EF4-FFF2-40B4-BE49-F238E27FC236}">
                <a16:creationId xmlns:a16="http://schemas.microsoft.com/office/drawing/2014/main" id="{D8DE1352-60FD-4E87-82F6-69C762B3C836}"/>
              </a:ext>
            </a:extLst>
          </p:cNvPr>
          <p:cNvSpPr txBox="1">
            <a:spLocks/>
          </p:cNvSpPr>
          <p:nvPr/>
        </p:nvSpPr>
        <p:spPr>
          <a:xfrm>
            <a:off x="577220" y="6195003"/>
            <a:ext cx="1442873" cy="24168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i="1" dirty="0"/>
              <a:t>Murex Shorts</a:t>
            </a:r>
            <a:endParaRPr lang="en-US" sz="1100" b="1" i="1" dirty="0"/>
          </a:p>
        </p:txBody>
      </p:sp>
      <p:sp>
        <p:nvSpPr>
          <p:cNvPr id="31" name="Isosceles Triangle 30">
            <a:extLst>
              <a:ext uri="{FF2B5EF4-FFF2-40B4-BE49-F238E27FC236}">
                <a16:creationId xmlns:a16="http://schemas.microsoft.com/office/drawing/2014/main" id="{1819A0EF-FE54-42B7-981D-8C945F9E6A47}"/>
              </a:ext>
            </a:extLst>
          </p:cNvPr>
          <p:cNvSpPr/>
          <p:nvPr/>
        </p:nvSpPr>
        <p:spPr>
          <a:xfrm>
            <a:off x="377001" y="5610394"/>
            <a:ext cx="182880" cy="182880"/>
          </a:xfrm>
          <a:prstGeom prst="triangl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C8EFC34-D721-4338-98A4-1B2E15B56E7C}"/>
              </a:ext>
            </a:extLst>
          </p:cNvPr>
          <p:cNvSpPr/>
          <p:nvPr/>
        </p:nvSpPr>
        <p:spPr>
          <a:xfrm>
            <a:off x="394340" y="5916183"/>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77001" y="6211430"/>
            <a:ext cx="214184" cy="19770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1819A0EF-FE54-42B7-981D-8C945F9E6A47}"/>
              </a:ext>
            </a:extLst>
          </p:cNvPr>
          <p:cNvSpPr/>
          <p:nvPr/>
        </p:nvSpPr>
        <p:spPr>
          <a:xfrm>
            <a:off x="2312842" y="3881279"/>
            <a:ext cx="182880" cy="182880"/>
          </a:xfrm>
          <a:prstGeom prst="triangl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a:extLst>
              <a:ext uri="{FF2B5EF4-FFF2-40B4-BE49-F238E27FC236}">
                <a16:creationId xmlns:a16="http://schemas.microsoft.com/office/drawing/2014/main" id="{1819A0EF-FE54-42B7-981D-8C945F9E6A47}"/>
              </a:ext>
            </a:extLst>
          </p:cNvPr>
          <p:cNvSpPr/>
          <p:nvPr/>
        </p:nvSpPr>
        <p:spPr>
          <a:xfrm>
            <a:off x="2942768" y="4699880"/>
            <a:ext cx="182880" cy="182880"/>
          </a:xfrm>
          <a:prstGeom prst="triangl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C8EFC34-D721-4338-98A4-1B2E15B56E7C}"/>
              </a:ext>
            </a:extLst>
          </p:cNvPr>
          <p:cNvSpPr/>
          <p:nvPr/>
        </p:nvSpPr>
        <p:spPr>
          <a:xfrm>
            <a:off x="2209870" y="3916361"/>
            <a:ext cx="182880" cy="182880"/>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64967" y="2127831"/>
            <a:ext cx="3489194" cy="318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Murex Advantage</a:t>
            </a:r>
          </a:p>
        </p:txBody>
      </p:sp>
      <p:sp>
        <p:nvSpPr>
          <p:cNvPr id="34" name="Oval 33">
            <a:extLst>
              <a:ext uri="{FF2B5EF4-FFF2-40B4-BE49-F238E27FC236}">
                <a16:creationId xmlns:a16="http://schemas.microsoft.com/office/drawing/2014/main" id="{C6F716EF-4FED-4B48-84EA-93C276436382}"/>
              </a:ext>
            </a:extLst>
          </p:cNvPr>
          <p:cNvSpPr/>
          <p:nvPr/>
        </p:nvSpPr>
        <p:spPr>
          <a:xfrm>
            <a:off x="1495611" y="3748984"/>
            <a:ext cx="91440" cy="9144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F53177F-1F91-40C0-99CF-6E68DDEDD975}"/>
              </a:ext>
            </a:extLst>
          </p:cNvPr>
          <p:cNvSpPr/>
          <p:nvPr/>
        </p:nvSpPr>
        <p:spPr>
          <a:xfrm>
            <a:off x="2251696" y="3954652"/>
            <a:ext cx="91440" cy="9144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F9B61C-4EA1-4D93-B010-AD71856970F8}"/>
              </a:ext>
            </a:extLst>
          </p:cNvPr>
          <p:cNvSpPr txBox="1"/>
          <p:nvPr/>
        </p:nvSpPr>
        <p:spPr>
          <a:xfrm>
            <a:off x="2393660" y="4236961"/>
            <a:ext cx="1096899" cy="246221"/>
          </a:xfrm>
          <a:prstGeom prst="rect">
            <a:avLst/>
          </a:prstGeom>
          <a:noFill/>
        </p:spPr>
        <p:txBody>
          <a:bodyPr wrap="square" rtlCol="0">
            <a:spAutoFit/>
          </a:bodyPr>
          <a:lstStyle/>
          <a:p>
            <a:pPr algn="ctr"/>
            <a:r>
              <a:rPr lang="en-US" sz="1000" b="1" dirty="0" err="1">
                <a:effectLst>
                  <a:outerShdw blurRad="38100" dist="38100" dir="2700000" algn="tl">
                    <a:srgbClr val="000000">
                      <a:alpha val="43137"/>
                    </a:srgbClr>
                  </a:outerShdw>
                </a:effectLst>
              </a:rPr>
              <a:t>Aemetis</a:t>
            </a:r>
            <a:endParaRPr lang="en-US" sz="10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1443D1FC-DAC7-467F-A41E-DAA14E8FAA2D}"/>
              </a:ext>
            </a:extLst>
          </p:cNvPr>
          <p:cNvSpPr txBox="1"/>
          <p:nvPr/>
        </p:nvSpPr>
        <p:spPr>
          <a:xfrm>
            <a:off x="2777584" y="5592606"/>
            <a:ext cx="1352532" cy="246221"/>
          </a:xfrm>
          <a:prstGeom prst="rect">
            <a:avLst/>
          </a:prstGeom>
          <a:noFill/>
        </p:spPr>
        <p:txBody>
          <a:bodyPr wrap="square" rtlCol="0">
            <a:spAutoFit/>
          </a:bodyPr>
          <a:lstStyle/>
          <a:p>
            <a:pPr algn="ctr"/>
            <a:r>
              <a:rPr lang="en-US" sz="1000" b="1" dirty="0" err="1">
                <a:effectLst>
                  <a:outerShdw blurRad="38100" dist="38100" dir="2700000" algn="tl">
                    <a:srgbClr val="000000">
                      <a:alpha val="43137"/>
                    </a:srgbClr>
                  </a:outerShdw>
                </a:effectLst>
              </a:rPr>
              <a:t>Calgren</a:t>
            </a:r>
            <a:endParaRPr lang="en-US" sz="10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D24ECB54-B6DE-4F39-8F10-59F88A81DD1B}"/>
              </a:ext>
            </a:extLst>
          </p:cNvPr>
          <p:cNvSpPr txBox="1"/>
          <p:nvPr/>
        </p:nvSpPr>
        <p:spPr>
          <a:xfrm>
            <a:off x="2984189" y="4686815"/>
            <a:ext cx="1096899" cy="246221"/>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Pacific Ethanol</a:t>
            </a:r>
          </a:p>
        </p:txBody>
      </p:sp>
      <p:sp>
        <p:nvSpPr>
          <p:cNvPr id="16" name="TextBox 15">
            <a:extLst>
              <a:ext uri="{FF2B5EF4-FFF2-40B4-BE49-F238E27FC236}">
                <a16:creationId xmlns:a16="http://schemas.microsoft.com/office/drawing/2014/main" id="{B9107851-AE02-471B-BD36-3866AD77C775}"/>
              </a:ext>
            </a:extLst>
          </p:cNvPr>
          <p:cNvSpPr txBox="1"/>
          <p:nvPr/>
        </p:nvSpPr>
        <p:spPr>
          <a:xfrm>
            <a:off x="2366300" y="3886383"/>
            <a:ext cx="1096899" cy="246221"/>
          </a:xfrm>
          <a:prstGeom prst="rect">
            <a:avLst/>
          </a:prstGeom>
          <a:noFill/>
        </p:spPr>
        <p:txBody>
          <a:bodyPr wrap="square" rtlCol="0">
            <a:spAutoFit/>
          </a:bodyPr>
          <a:lstStyle/>
          <a:p>
            <a:pPr algn="ctr"/>
            <a:r>
              <a:rPr lang="en-US" sz="1000" b="1" dirty="0">
                <a:effectLst>
                  <a:outerShdw blurRad="38100" dist="38100" dir="2700000" algn="tl">
                    <a:srgbClr val="000000">
                      <a:alpha val="43137"/>
                    </a:srgbClr>
                  </a:outerShdw>
                </a:effectLst>
              </a:rPr>
              <a:t>Pacific Ethanol</a:t>
            </a:r>
          </a:p>
        </p:txBody>
      </p:sp>
      <p:sp>
        <p:nvSpPr>
          <p:cNvPr id="3" name="Rectangle 2">
            <a:extLst>
              <a:ext uri="{FF2B5EF4-FFF2-40B4-BE49-F238E27FC236}">
                <a16:creationId xmlns:a16="http://schemas.microsoft.com/office/drawing/2014/main" id="{36E4C5D4-79CD-9376-A2DE-6780DF475C0F}"/>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396161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Action Plan: Aemetis Ethanol</a:t>
            </a:r>
            <a:endParaRPr lang="en-US" sz="2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5F4A1C19-C37E-4906-8FA9-0F1B719F76FD}"/>
              </a:ext>
            </a:extLst>
          </p:cNvPr>
          <p:cNvGraphicFramePr/>
          <p:nvPr>
            <p:extLst>
              <p:ext uri="{D42A27DB-BD31-4B8C-83A1-F6EECF244321}">
                <p14:modId xmlns:p14="http://schemas.microsoft.com/office/powerpoint/2010/main" val="801247292"/>
              </p:ext>
            </p:extLst>
          </p:nvPr>
        </p:nvGraphicFramePr>
        <p:xfrm>
          <a:off x="701338" y="1061643"/>
          <a:ext cx="7814012" cy="678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F7C099F1-3800-46D4-8B03-2A6D7FEB03AE}"/>
              </a:ext>
            </a:extLst>
          </p:cNvPr>
          <p:cNvGraphicFramePr/>
          <p:nvPr>
            <p:extLst>
              <p:ext uri="{D42A27DB-BD31-4B8C-83A1-F6EECF244321}">
                <p14:modId xmlns:p14="http://schemas.microsoft.com/office/powerpoint/2010/main" val="2885460762"/>
              </p:ext>
            </p:extLst>
          </p:nvPr>
        </p:nvGraphicFramePr>
        <p:xfrm>
          <a:off x="491231" y="1844836"/>
          <a:ext cx="8161538" cy="4926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a:extLst>
              <a:ext uri="{FF2B5EF4-FFF2-40B4-BE49-F238E27FC236}">
                <a16:creationId xmlns:a16="http://schemas.microsoft.com/office/drawing/2014/main" id="{AF2FCCF6-77A4-4F94-0079-DF959F9A67B0}"/>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36402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72C23D-1FE1-4250-8863-B181AFE899DF}"/>
              </a:ext>
            </a:extLst>
          </p:cNvPr>
          <p:cNvPicPr>
            <a:picLocks noChangeAspect="1"/>
          </p:cNvPicPr>
          <p:nvPr/>
        </p:nvPicPr>
        <p:blipFill>
          <a:blip r:embed="rId2"/>
          <a:stretch>
            <a:fillRect/>
          </a:stretch>
        </p:blipFill>
        <p:spPr>
          <a:xfrm>
            <a:off x="4382712" y="4245418"/>
            <a:ext cx="1645946" cy="2205812"/>
          </a:xfrm>
          <a:prstGeom prst="rect">
            <a:avLst/>
          </a:prstGeom>
        </p:spPr>
      </p:pic>
      <p:pic>
        <p:nvPicPr>
          <p:cNvPr id="7" name="Picture 6">
            <a:extLst>
              <a:ext uri="{FF2B5EF4-FFF2-40B4-BE49-F238E27FC236}">
                <a16:creationId xmlns:a16="http://schemas.microsoft.com/office/drawing/2014/main" id="{B2CCA944-70D8-4F8C-96C1-772D2D868246}"/>
              </a:ext>
            </a:extLst>
          </p:cNvPr>
          <p:cNvPicPr>
            <a:picLocks noChangeAspect="1"/>
          </p:cNvPicPr>
          <p:nvPr/>
        </p:nvPicPr>
        <p:blipFill>
          <a:blip r:embed="rId3"/>
          <a:stretch>
            <a:fillRect/>
          </a:stretch>
        </p:blipFill>
        <p:spPr>
          <a:xfrm>
            <a:off x="2254630" y="1911358"/>
            <a:ext cx="3524939" cy="2478698"/>
          </a:xfrm>
          <a:prstGeom prst="rect">
            <a:avLst/>
          </a:prstGeom>
        </p:spPr>
      </p:pic>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Action Plan: Aemetis Ethanol</a:t>
            </a:r>
            <a:endParaRPr lang="en-US" sz="2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2D605496-4F2B-4846-AE62-6CEDB0CB8E44}"/>
              </a:ext>
            </a:extLst>
          </p:cNvPr>
          <p:cNvSpPr txBox="1">
            <a:spLocks/>
          </p:cNvSpPr>
          <p:nvPr/>
        </p:nvSpPr>
        <p:spPr>
          <a:xfrm>
            <a:off x="0" y="6439928"/>
            <a:ext cx="9144000" cy="354342"/>
          </a:xfrm>
          <a:prstGeom prst="rect">
            <a:avLst/>
          </a:prstGeom>
          <a:solidFill>
            <a:schemeClr val="accent1"/>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i="1" dirty="0">
                <a:solidFill>
                  <a:schemeClr val="bg1"/>
                </a:solidFill>
              </a:rPr>
              <a:t>Murex actively sells into multiple low carbon markets that may provide better netbacks now or in the future. May be an alternative to continued low carbon investment to keep up with ethanol plants selling into California market.</a:t>
            </a:r>
          </a:p>
        </p:txBody>
      </p:sp>
      <p:pic>
        <p:nvPicPr>
          <p:cNvPr id="24" name="Picture 23"/>
          <p:cNvPicPr>
            <a:picLocks noChangeAspect="1"/>
          </p:cNvPicPr>
          <p:nvPr/>
        </p:nvPicPr>
        <p:blipFill>
          <a:blip r:embed="rId4"/>
          <a:stretch>
            <a:fillRect/>
          </a:stretch>
        </p:blipFill>
        <p:spPr>
          <a:xfrm>
            <a:off x="6347125" y="1918911"/>
            <a:ext cx="2664708" cy="3860410"/>
          </a:xfrm>
          <a:prstGeom prst="rect">
            <a:avLst/>
          </a:prstGeom>
        </p:spPr>
      </p:pic>
      <p:graphicFrame>
        <p:nvGraphicFramePr>
          <p:cNvPr id="52" name="Diagram 51">
            <a:extLst>
              <a:ext uri="{FF2B5EF4-FFF2-40B4-BE49-F238E27FC236}">
                <a16:creationId xmlns:a16="http://schemas.microsoft.com/office/drawing/2014/main" id="{5F4A1C19-C37E-4906-8FA9-0F1B719F76FD}"/>
              </a:ext>
            </a:extLst>
          </p:cNvPr>
          <p:cNvGraphicFramePr/>
          <p:nvPr>
            <p:extLst>
              <p:ext uri="{D42A27DB-BD31-4B8C-83A1-F6EECF244321}">
                <p14:modId xmlns:p14="http://schemas.microsoft.com/office/powerpoint/2010/main" val="1823210715"/>
              </p:ext>
            </p:extLst>
          </p:nvPr>
        </p:nvGraphicFramePr>
        <p:xfrm>
          <a:off x="701338" y="1061643"/>
          <a:ext cx="7814012" cy="678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0" name="Rectangle 39"/>
          <p:cNvSpPr/>
          <p:nvPr/>
        </p:nvSpPr>
        <p:spPr>
          <a:xfrm>
            <a:off x="6358866" y="1972179"/>
            <a:ext cx="406733" cy="11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698517" y="5378709"/>
            <a:ext cx="239085" cy="181232"/>
          </a:xfrm>
          <a:prstGeom prst="rect">
            <a:avLst/>
          </a:prstGeom>
          <a:solidFill>
            <a:srgbClr val="810F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698516" y="5167092"/>
            <a:ext cx="239085" cy="181232"/>
          </a:xfrm>
          <a:prstGeom prst="rect">
            <a:avLst/>
          </a:prstGeom>
          <a:solidFill>
            <a:srgbClr val="006D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2923547" y="5338520"/>
            <a:ext cx="1302732" cy="200055"/>
          </a:xfrm>
          <a:prstGeom prst="rect">
            <a:avLst/>
          </a:prstGeom>
          <a:noFill/>
        </p:spPr>
        <p:txBody>
          <a:bodyPr wrap="square" rtlCol="0">
            <a:spAutoFit/>
          </a:bodyPr>
          <a:lstStyle/>
          <a:p>
            <a:r>
              <a:rPr lang="en-US" sz="700" i="1" dirty="0"/>
              <a:t>Election Result Dependent</a:t>
            </a:r>
          </a:p>
        </p:txBody>
      </p:sp>
      <p:sp>
        <p:nvSpPr>
          <p:cNvPr id="59" name="TextBox 58"/>
          <p:cNvSpPr txBox="1"/>
          <p:nvPr/>
        </p:nvSpPr>
        <p:spPr>
          <a:xfrm>
            <a:off x="2923547" y="5167092"/>
            <a:ext cx="1302732" cy="200055"/>
          </a:xfrm>
          <a:prstGeom prst="rect">
            <a:avLst/>
          </a:prstGeom>
          <a:noFill/>
        </p:spPr>
        <p:txBody>
          <a:bodyPr wrap="square" rtlCol="0">
            <a:spAutoFit/>
          </a:bodyPr>
          <a:lstStyle/>
          <a:p>
            <a:r>
              <a:rPr lang="en-US" sz="700" i="1" dirty="0"/>
              <a:t>Premium Export Market</a:t>
            </a:r>
          </a:p>
        </p:txBody>
      </p:sp>
      <p:sp>
        <p:nvSpPr>
          <p:cNvPr id="14" name="Bent Arrow 13"/>
          <p:cNvSpPr/>
          <p:nvPr/>
        </p:nvSpPr>
        <p:spPr>
          <a:xfrm rot="11067302" flipH="1">
            <a:off x="3503702" y="3474400"/>
            <a:ext cx="1046729" cy="1236617"/>
          </a:xfrm>
          <a:prstGeom prst="bentArrow">
            <a:avLst>
              <a:gd name="adj1" fmla="val 9076"/>
              <a:gd name="adj2" fmla="val 14005"/>
              <a:gd name="adj3" fmla="val 15231"/>
              <a:gd name="adj4" fmla="val 8476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Isosceles Triangle 60"/>
          <p:cNvSpPr/>
          <p:nvPr/>
        </p:nvSpPr>
        <p:spPr>
          <a:xfrm>
            <a:off x="3534196" y="3221247"/>
            <a:ext cx="154980" cy="140043"/>
          </a:xfrm>
          <a:prstGeom prst="triangl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ent Arrow 41"/>
          <p:cNvSpPr/>
          <p:nvPr/>
        </p:nvSpPr>
        <p:spPr>
          <a:xfrm rot="7569143" flipH="1" flipV="1">
            <a:off x="3350308" y="2836377"/>
            <a:ext cx="419446" cy="250492"/>
          </a:xfrm>
          <a:prstGeom prst="bentArrow">
            <a:avLst>
              <a:gd name="adj1" fmla="val 30394"/>
              <a:gd name="adj2" fmla="val 29769"/>
              <a:gd name="adj3" fmla="val 25629"/>
              <a:gd name="adj4" fmla="val 85428"/>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4" name="Picture 43"/>
          <p:cNvPicPr>
            <a:picLocks noChangeAspect="1"/>
          </p:cNvPicPr>
          <p:nvPr/>
        </p:nvPicPr>
        <p:blipFill>
          <a:blip r:embed="rId10"/>
          <a:stretch>
            <a:fillRect/>
          </a:stretch>
        </p:blipFill>
        <p:spPr>
          <a:xfrm rot="2607752" flipH="1">
            <a:off x="3355144" y="4307769"/>
            <a:ext cx="619984" cy="193510"/>
          </a:xfrm>
          <a:prstGeom prst="rect">
            <a:avLst/>
          </a:prstGeom>
        </p:spPr>
      </p:pic>
      <p:pic>
        <p:nvPicPr>
          <p:cNvPr id="19" name="Picture 18">
            <a:extLst>
              <a:ext uri="{FF2B5EF4-FFF2-40B4-BE49-F238E27FC236}">
                <a16:creationId xmlns:a16="http://schemas.microsoft.com/office/drawing/2014/main" id="{5857E166-0809-4CA9-8280-F4A4F4A145F8}"/>
              </a:ext>
            </a:extLst>
          </p:cNvPr>
          <p:cNvPicPr>
            <a:picLocks noChangeAspect="1"/>
          </p:cNvPicPr>
          <p:nvPr/>
        </p:nvPicPr>
        <p:blipFill>
          <a:blip r:embed="rId11"/>
          <a:stretch>
            <a:fillRect/>
          </a:stretch>
        </p:blipFill>
        <p:spPr>
          <a:xfrm>
            <a:off x="5608428" y="1896668"/>
            <a:ext cx="1073724" cy="695128"/>
          </a:xfrm>
          <a:prstGeom prst="rect">
            <a:avLst/>
          </a:prstGeom>
        </p:spPr>
      </p:pic>
      <p:pic>
        <p:nvPicPr>
          <p:cNvPr id="21" name="Picture 20">
            <a:extLst>
              <a:ext uri="{FF2B5EF4-FFF2-40B4-BE49-F238E27FC236}">
                <a16:creationId xmlns:a16="http://schemas.microsoft.com/office/drawing/2014/main" id="{BE08083B-AC58-480D-BE17-2F19A6F5E097}"/>
              </a:ext>
            </a:extLst>
          </p:cNvPr>
          <p:cNvPicPr>
            <a:picLocks noChangeAspect="1"/>
          </p:cNvPicPr>
          <p:nvPr/>
        </p:nvPicPr>
        <p:blipFill>
          <a:blip r:embed="rId12"/>
          <a:stretch>
            <a:fillRect/>
          </a:stretch>
        </p:blipFill>
        <p:spPr>
          <a:xfrm>
            <a:off x="8396" y="1822600"/>
            <a:ext cx="2475115" cy="3535281"/>
          </a:xfrm>
          <a:prstGeom prst="rect">
            <a:avLst/>
          </a:prstGeom>
        </p:spPr>
      </p:pic>
      <p:sp>
        <p:nvSpPr>
          <p:cNvPr id="3" name="Rectangle 2">
            <a:extLst>
              <a:ext uri="{FF2B5EF4-FFF2-40B4-BE49-F238E27FC236}">
                <a16:creationId xmlns:a16="http://schemas.microsoft.com/office/drawing/2014/main" id="{728F03CB-E6F2-C640-9CAD-F2F947D98E17}"/>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115195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50DA351-7817-4007-B416-26B96CE9C406}"/>
              </a:ext>
            </a:extLst>
          </p:cNvPr>
          <p:cNvPicPr>
            <a:picLocks noChangeAspect="1"/>
          </p:cNvPicPr>
          <p:nvPr/>
        </p:nvPicPr>
        <p:blipFill>
          <a:blip r:embed="rId2"/>
          <a:stretch>
            <a:fillRect/>
          </a:stretch>
        </p:blipFill>
        <p:spPr>
          <a:xfrm>
            <a:off x="15537" y="1844835"/>
            <a:ext cx="2762486" cy="3502145"/>
          </a:xfrm>
          <a:prstGeom prst="rect">
            <a:avLst/>
          </a:prstGeom>
        </p:spPr>
      </p:pic>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Action Plan: Aemetis Ethanol</a:t>
            </a:r>
            <a:endParaRPr lang="en-US" sz="2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2D605496-4F2B-4846-AE62-6CEDB0CB8E44}"/>
              </a:ext>
            </a:extLst>
          </p:cNvPr>
          <p:cNvSpPr txBox="1">
            <a:spLocks/>
          </p:cNvSpPr>
          <p:nvPr/>
        </p:nvSpPr>
        <p:spPr>
          <a:xfrm>
            <a:off x="0" y="6370194"/>
            <a:ext cx="9144000" cy="407622"/>
          </a:xfrm>
          <a:prstGeom prst="rect">
            <a:avLst/>
          </a:prstGeom>
          <a:solidFill>
            <a:schemeClr val="accent1"/>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b="1" i="1" dirty="0">
                <a:solidFill>
                  <a:schemeClr val="bg1"/>
                </a:solidFill>
              </a:rPr>
              <a:t>With the surge in domestic USP production, the United States may become oversupplied and return to being a net exporter in the next few years. Murex is capable of exporting to international markets through Selby terminal.</a:t>
            </a:r>
          </a:p>
        </p:txBody>
      </p:sp>
      <p:graphicFrame>
        <p:nvGraphicFramePr>
          <p:cNvPr id="52" name="Diagram 51">
            <a:extLst>
              <a:ext uri="{FF2B5EF4-FFF2-40B4-BE49-F238E27FC236}">
                <a16:creationId xmlns:a16="http://schemas.microsoft.com/office/drawing/2014/main" id="{5F4A1C19-C37E-4906-8FA9-0F1B719F76FD}"/>
              </a:ext>
            </a:extLst>
          </p:cNvPr>
          <p:cNvGraphicFramePr/>
          <p:nvPr>
            <p:extLst>
              <p:ext uri="{D42A27DB-BD31-4B8C-83A1-F6EECF244321}">
                <p14:modId xmlns:p14="http://schemas.microsoft.com/office/powerpoint/2010/main" val="2683872660"/>
              </p:ext>
            </p:extLst>
          </p:nvPr>
        </p:nvGraphicFramePr>
        <p:xfrm>
          <a:off x="701338" y="1061643"/>
          <a:ext cx="7814012" cy="678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Rectangle 39"/>
          <p:cNvSpPr/>
          <p:nvPr/>
        </p:nvSpPr>
        <p:spPr>
          <a:xfrm>
            <a:off x="6358866" y="1879482"/>
            <a:ext cx="406733" cy="11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3142562" y="1739929"/>
            <a:ext cx="5831776" cy="4563564"/>
          </a:xfrm>
          <a:prstGeom prst="rect">
            <a:avLst/>
          </a:prstGeom>
        </p:spPr>
      </p:pic>
      <p:sp>
        <p:nvSpPr>
          <p:cNvPr id="56" name="Rectangle 55"/>
          <p:cNvSpPr/>
          <p:nvPr/>
        </p:nvSpPr>
        <p:spPr>
          <a:xfrm>
            <a:off x="2926244" y="4484759"/>
            <a:ext cx="239085" cy="181232"/>
          </a:xfrm>
          <a:prstGeom prst="rect">
            <a:avLst/>
          </a:prstGeom>
          <a:solidFill>
            <a:srgbClr val="FD8D3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926244" y="4256666"/>
            <a:ext cx="239085" cy="181232"/>
          </a:xfrm>
          <a:prstGeom prst="rect">
            <a:avLst/>
          </a:prstGeom>
          <a:solidFill>
            <a:srgbClr val="0868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146721" y="4469284"/>
            <a:ext cx="1302732" cy="200055"/>
          </a:xfrm>
          <a:prstGeom prst="rect">
            <a:avLst/>
          </a:prstGeom>
          <a:noFill/>
        </p:spPr>
        <p:txBody>
          <a:bodyPr wrap="square" rtlCol="0">
            <a:spAutoFit/>
          </a:bodyPr>
          <a:lstStyle/>
          <a:p>
            <a:r>
              <a:rPr lang="en-US" sz="700" i="1" dirty="0"/>
              <a:t>Net Importer</a:t>
            </a:r>
          </a:p>
        </p:txBody>
      </p:sp>
      <p:sp>
        <p:nvSpPr>
          <p:cNvPr id="59" name="TextBox 58"/>
          <p:cNvSpPr txBox="1"/>
          <p:nvPr/>
        </p:nvSpPr>
        <p:spPr>
          <a:xfrm>
            <a:off x="3146721" y="4256666"/>
            <a:ext cx="1302732" cy="200055"/>
          </a:xfrm>
          <a:prstGeom prst="rect">
            <a:avLst/>
          </a:prstGeom>
          <a:noFill/>
        </p:spPr>
        <p:txBody>
          <a:bodyPr wrap="square" rtlCol="0">
            <a:spAutoFit/>
          </a:bodyPr>
          <a:lstStyle/>
          <a:p>
            <a:r>
              <a:rPr lang="en-US" sz="700" i="1" dirty="0"/>
              <a:t>Net Exporter</a:t>
            </a:r>
          </a:p>
        </p:txBody>
      </p:sp>
      <p:sp>
        <p:nvSpPr>
          <p:cNvPr id="44" name="Isosceles Triangle 43"/>
          <p:cNvSpPr/>
          <p:nvPr/>
        </p:nvSpPr>
        <p:spPr>
          <a:xfrm>
            <a:off x="4294473" y="3359320"/>
            <a:ext cx="154980" cy="140043"/>
          </a:xfrm>
          <a:prstGeom prst="triangl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449453" y="3276929"/>
            <a:ext cx="1302732" cy="261610"/>
          </a:xfrm>
          <a:prstGeom prst="rect">
            <a:avLst/>
          </a:prstGeom>
          <a:noFill/>
        </p:spPr>
        <p:txBody>
          <a:bodyPr wrap="square" rtlCol="0">
            <a:spAutoFit/>
          </a:bodyPr>
          <a:lstStyle/>
          <a:p>
            <a:r>
              <a:rPr lang="en-US" sz="1100" b="1" dirty="0"/>
              <a:t>United States</a:t>
            </a:r>
          </a:p>
        </p:txBody>
      </p:sp>
      <p:sp>
        <p:nvSpPr>
          <p:cNvPr id="38" name="TextBox 37"/>
          <p:cNvSpPr txBox="1"/>
          <p:nvPr/>
        </p:nvSpPr>
        <p:spPr>
          <a:xfrm>
            <a:off x="5056134" y="4313765"/>
            <a:ext cx="1302732" cy="261610"/>
          </a:xfrm>
          <a:prstGeom prst="rect">
            <a:avLst/>
          </a:prstGeom>
          <a:noFill/>
        </p:spPr>
        <p:txBody>
          <a:bodyPr wrap="square" rtlCol="0">
            <a:spAutoFit/>
          </a:bodyPr>
          <a:lstStyle/>
          <a:p>
            <a:r>
              <a:rPr lang="en-US" sz="1100" b="1" dirty="0"/>
              <a:t>Columbia</a:t>
            </a:r>
          </a:p>
        </p:txBody>
      </p:sp>
      <p:sp>
        <p:nvSpPr>
          <p:cNvPr id="35" name="TextBox 34"/>
          <p:cNvSpPr txBox="1"/>
          <p:nvPr/>
        </p:nvSpPr>
        <p:spPr>
          <a:xfrm>
            <a:off x="5843487" y="4662740"/>
            <a:ext cx="1302732" cy="261610"/>
          </a:xfrm>
          <a:prstGeom prst="rect">
            <a:avLst/>
          </a:prstGeom>
          <a:noFill/>
        </p:spPr>
        <p:txBody>
          <a:bodyPr wrap="square" rtlCol="0">
            <a:spAutoFit/>
          </a:bodyPr>
          <a:lstStyle/>
          <a:p>
            <a:r>
              <a:rPr lang="en-US" sz="1100" b="1" dirty="0"/>
              <a:t>Brazil</a:t>
            </a:r>
          </a:p>
        </p:txBody>
      </p:sp>
      <p:sp>
        <p:nvSpPr>
          <p:cNvPr id="43" name="TextBox 42"/>
          <p:cNvSpPr txBox="1"/>
          <p:nvPr/>
        </p:nvSpPr>
        <p:spPr>
          <a:xfrm>
            <a:off x="6586046" y="3002209"/>
            <a:ext cx="1120346" cy="261610"/>
          </a:xfrm>
          <a:prstGeom prst="rect">
            <a:avLst/>
          </a:prstGeom>
          <a:noFill/>
        </p:spPr>
        <p:txBody>
          <a:bodyPr wrap="square" rtlCol="0">
            <a:spAutoFit/>
          </a:bodyPr>
          <a:lstStyle/>
          <a:p>
            <a:pPr algn="r"/>
            <a:r>
              <a:rPr lang="en-US" sz="1100" b="1" dirty="0"/>
              <a:t>Europe</a:t>
            </a:r>
          </a:p>
        </p:txBody>
      </p:sp>
      <p:sp>
        <p:nvSpPr>
          <p:cNvPr id="47" name="TextBox 46"/>
          <p:cNvSpPr txBox="1"/>
          <p:nvPr/>
        </p:nvSpPr>
        <p:spPr>
          <a:xfrm>
            <a:off x="1538122" y="3253989"/>
            <a:ext cx="1302732" cy="261610"/>
          </a:xfrm>
          <a:prstGeom prst="rect">
            <a:avLst/>
          </a:prstGeom>
          <a:noFill/>
        </p:spPr>
        <p:txBody>
          <a:bodyPr wrap="square" rtlCol="0">
            <a:spAutoFit/>
          </a:bodyPr>
          <a:lstStyle/>
          <a:p>
            <a:r>
              <a:rPr lang="en-US" sz="1100" b="1" dirty="0"/>
              <a:t>Japan</a:t>
            </a:r>
          </a:p>
        </p:txBody>
      </p:sp>
      <p:sp>
        <p:nvSpPr>
          <p:cNvPr id="48" name="TextBox 47"/>
          <p:cNvSpPr txBox="1"/>
          <p:nvPr/>
        </p:nvSpPr>
        <p:spPr>
          <a:xfrm>
            <a:off x="1380984" y="3132389"/>
            <a:ext cx="1302732" cy="261610"/>
          </a:xfrm>
          <a:prstGeom prst="rect">
            <a:avLst/>
          </a:prstGeom>
          <a:noFill/>
        </p:spPr>
        <p:txBody>
          <a:bodyPr wrap="square" rtlCol="0">
            <a:spAutoFit/>
          </a:bodyPr>
          <a:lstStyle/>
          <a:p>
            <a:r>
              <a:rPr lang="en-US" sz="1100" b="1" dirty="0"/>
              <a:t>Korea</a:t>
            </a:r>
          </a:p>
        </p:txBody>
      </p:sp>
      <p:pic>
        <p:nvPicPr>
          <p:cNvPr id="30" name="Picture 29"/>
          <p:cNvPicPr>
            <a:picLocks noChangeAspect="1"/>
          </p:cNvPicPr>
          <p:nvPr/>
        </p:nvPicPr>
        <p:blipFill>
          <a:blip r:embed="rId9"/>
          <a:stretch>
            <a:fillRect/>
          </a:stretch>
        </p:blipFill>
        <p:spPr>
          <a:xfrm rot="21299002">
            <a:off x="2619427" y="3310825"/>
            <a:ext cx="539561" cy="168408"/>
          </a:xfrm>
          <a:prstGeom prst="rect">
            <a:avLst/>
          </a:prstGeom>
        </p:spPr>
      </p:pic>
      <p:sp>
        <p:nvSpPr>
          <p:cNvPr id="33" name="Rectangle 32"/>
          <p:cNvSpPr/>
          <p:nvPr/>
        </p:nvSpPr>
        <p:spPr>
          <a:xfrm>
            <a:off x="2926244" y="4712852"/>
            <a:ext cx="239085" cy="181232"/>
          </a:xfrm>
          <a:prstGeom prst="rect">
            <a:avLst/>
          </a:prstGeom>
          <a:solidFill>
            <a:srgbClr val="238B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0"/>
          <a:stretch>
            <a:fillRect/>
          </a:stretch>
        </p:blipFill>
        <p:spPr>
          <a:xfrm>
            <a:off x="6847976" y="2129453"/>
            <a:ext cx="2134506" cy="3501205"/>
          </a:xfrm>
          <a:prstGeom prst="rect">
            <a:avLst/>
          </a:prstGeom>
        </p:spPr>
      </p:pic>
      <p:sp>
        <p:nvSpPr>
          <p:cNvPr id="36" name="TextBox 35"/>
          <p:cNvSpPr txBox="1"/>
          <p:nvPr/>
        </p:nvSpPr>
        <p:spPr>
          <a:xfrm>
            <a:off x="7130661" y="2992379"/>
            <a:ext cx="1302732" cy="261610"/>
          </a:xfrm>
          <a:prstGeom prst="rect">
            <a:avLst/>
          </a:prstGeom>
          <a:noFill/>
        </p:spPr>
        <p:txBody>
          <a:bodyPr wrap="square" rtlCol="0">
            <a:spAutoFit/>
          </a:bodyPr>
          <a:lstStyle/>
          <a:p>
            <a:r>
              <a:rPr lang="en-US" sz="1100" b="1" dirty="0"/>
              <a:t>Europe</a:t>
            </a:r>
          </a:p>
        </p:txBody>
      </p:sp>
      <p:pic>
        <p:nvPicPr>
          <p:cNvPr id="14" name="Picture 13"/>
          <p:cNvPicPr>
            <a:picLocks noChangeAspect="1"/>
          </p:cNvPicPr>
          <p:nvPr/>
        </p:nvPicPr>
        <p:blipFill>
          <a:blip r:embed="rId11"/>
          <a:stretch>
            <a:fillRect/>
          </a:stretch>
        </p:blipFill>
        <p:spPr>
          <a:xfrm>
            <a:off x="3103381" y="2138331"/>
            <a:ext cx="1115837" cy="962983"/>
          </a:xfrm>
          <a:prstGeom prst="rect">
            <a:avLst/>
          </a:prstGeom>
        </p:spPr>
      </p:pic>
      <p:pic>
        <p:nvPicPr>
          <p:cNvPr id="12" name="Picture 11">
            <a:extLst>
              <a:ext uri="{FF2B5EF4-FFF2-40B4-BE49-F238E27FC236}">
                <a16:creationId xmlns:a16="http://schemas.microsoft.com/office/drawing/2014/main" id="{64782BFA-12BB-44DD-8F16-617E44A738D5}"/>
              </a:ext>
            </a:extLst>
          </p:cNvPr>
          <p:cNvPicPr>
            <a:picLocks noChangeAspect="1"/>
          </p:cNvPicPr>
          <p:nvPr/>
        </p:nvPicPr>
        <p:blipFill>
          <a:blip r:embed="rId12"/>
          <a:stretch>
            <a:fillRect/>
          </a:stretch>
        </p:blipFill>
        <p:spPr>
          <a:xfrm>
            <a:off x="3901067" y="1784413"/>
            <a:ext cx="2926089" cy="4305670"/>
          </a:xfrm>
          <a:prstGeom prst="rect">
            <a:avLst/>
          </a:prstGeom>
        </p:spPr>
      </p:pic>
      <p:sp>
        <p:nvSpPr>
          <p:cNvPr id="15" name="TextBox 14">
            <a:extLst>
              <a:ext uri="{FF2B5EF4-FFF2-40B4-BE49-F238E27FC236}">
                <a16:creationId xmlns:a16="http://schemas.microsoft.com/office/drawing/2014/main" id="{4F3A9443-A464-473D-8F98-E0C5C1106E4C}"/>
              </a:ext>
            </a:extLst>
          </p:cNvPr>
          <p:cNvSpPr txBox="1"/>
          <p:nvPr/>
        </p:nvSpPr>
        <p:spPr>
          <a:xfrm>
            <a:off x="4301066" y="2629642"/>
            <a:ext cx="1302732" cy="261610"/>
          </a:xfrm>
          <a:prstGeom prst="rect">
            <a:avLst/>
          </a:prstGeom>
          <a:noFill/>
        </p:spPr>
        <p:txBody>
          <a:bodyPr wrap="square" rtlCol="0">
            <a:spAutoFit/>
          </a:bodyPr>
          <a:lstStyle/>
          <a:p>
            <a:r>
              <a:rPr lang="en-US" sz="1100" b="1" dirty="0"/>
              <a:t>Canada</a:t>
            </a:r>
          </a:p>
        </p:txBody>
      </p:sp>
      <p:sp>
        <p:nvSpPr>
          <p:cNvPr id="16" name="TextBox 15">
            <a:extLst>
              <a:ext uri="{FF2B5EF4-FFF2-40B4-BE49-F238E27FC236}">
                <a16:creationId xmlns:a16="http://schemas.microsoft.com/office/drawing/2014/main" id="{58BB34A7-6C95-4D28-9418-042E0E6F337B}"/>
              </a:ext>
            </a:extLst>
          </p:cNvPr>
          <p:cNvSpPr txBox="1"/>
          <p:nvPr/>
        </p:nvSpPr>
        <p:spPr>
          <a:xfrm>
            <a:off x="4573667" y="3722597"/>
            <a:ext cx="1302732" cy="261610"/>
          </a:xfrm>
          <a:prstGeom prst="rect">
            <a:avLst/>
          </a:prstGeom>
          <a:noFill/>
        </p:spPr>
        <p:txBody>
          <a:bodyPr wrap="square" rtlCol="0">
            <a:spAutoFit/>
          </a:bodyPr>
          <a:lstStyle/>
          <a:p>
            <a:r>
              <a:rPr lang="en-US" sz="1100" b="1" dirty="0"/>
              <a:t>Mexico</a:t>
            </a:r>
          </a:p>
        </p:txBody>
      </p:sp>
      <p:sp>
        <p:nvSpPr>
          <p:cNvPr id="17" name="TextBox 16">
            <a:extLst>
              <a:ext uri="{FF2B5EF4-FFF2-40B4-BE49-F238E27FC236}">
                <a16:creationId xmlns:a16="http://schemas.microsoft.com/office/drawing/2014/main" id="{9DD685F1-B1E8-4D92-9B0A-4612694960AD}"/>
              </a:ext>
            </a:extLst>
          </p:cNvPr>
          <p:cNvSpPr txBox="1"/>
          <p:nvPr/>
        </p:nvSpPr>
        <p:spPr>
          <a:xfrm>
            <a:off x="4363174" y="3227883"/>
            <a:ext cx="1302732" cy="261610"/>
          </a:xfrm>
          <a:prstGeom prst="rect">
            <a:avLst/>
          </a:prstGeom>
          <a:noFill/>
        </p:spPr>
        <p:txBody>
          <a:bodyPr wrap="square" rtlCol="0">
            <a:spAutoFit/>
          </a:bodyPr>
          <a:lstStyle/>
          <a:p>
            <a:r>
              <a:rPr lang="en-US" sz="1100" b="1" dirty="0"/>
              <a:t>United States</a:t>
            </a:r>
          </a:p>
        </p:txBody>
      </p:sp>
      <p:sp>
        <p:nvSpPr>
          <p:cNvPr id="18" name="TextBox 17">
            <a:extLst>
              <a:ext uri="{FF2B5EF4-FFF2-40B4-BE49-F238E27FC236}">
                <a16:creationId xmlns:a16="http://schemas.microsoft.com/office/drawing/2014/main" id="{7BF41FEA-BDCF-4C99-A7B6-A175C7AA0144}"/>
              </a:ext>
            </a:extLst>
          </p:cNvPr>
          <p:cNvSpPr txBox="1"/>
          <p:nvPr/>
        </p:nvSpPr>
        <p:spPr>
          <a:xfrm>
            <a:off x="5789009" y="4613999"/>
            <a:ext cx="1302732" cy="261610"/>
          </a:xfrm>
          <a:prstGeom prst="rect">
            <a:avLst/>
          </a:prstGeom>
          <a:noFill/>
        </p:spPr>
        <p:txBody>
          <a:bodyPr wrap="square" rtlCol="0">
            <a:spAutoFit/>
          </a:bodyPr>
          <a:lstStyle/>
          <a:p>
            <a:r>
              <a:rPr lang="en-US" sz="1100" b="1" dirty="0"/>
              <a:t>Brazil</a:t>
            </a:r>
          </a:p>
        </p:txBody>
      </p:sp>
      <p:sp>
        <p:nvSpPr>
          <p:cNvPr id="19" name="TextBox 18">
            <a:extLst>
              <a:ext uri="{FF2B5EF4-FFF2-40B4-BE49-F238E27FC236}">
                <a16:creationId xmlns:a16="http://schemas.microsoft.com/office/drawing/2014/main" id="{2CB46B35-5195-4068-AA8B-E05676944760}"/>
              </a:ext>
            </a:extLst>
          </p:cNvPr>
          <p:cNvSpPr txBox="1"/>
          <p:nvPr/>
        </p:nvSpPr>
        <p:spPr>
          <a:xfrm>
            <a:off x="5364111" y="4216072"/>
            <a:ext cx="1302732" cy="261610"/>
          </a:xfrm>
          <a:prstGeom prst="rect">
            <a:avLst/>
          </a:prstGeom>
          <a:noFill/>
        </p:spPr>
        <p:txBody>
          <a:bodyPr wrap="square" rtlCol="0">
            <a:spAutoFit/>
          </a:bodyPr>
          <a:lstStyle/>
          <a:p>
            <a:r>
              <a:rPr lang="en-US" sz="1100" b="1" dirty="0"/>
              <a:t>Columbia</a:t>
            </a:r>
          </a:p>
        </p:txBody>
      </p:sp>
      <p:sp>
        <p:nvSpPr>
          <p:cNvPr id="45" name="TextBox 44"/>
          <p:cNvSpPr txBox="1"/>
          <p:nvPr/>
        </p:nvSpPr>
        <p:spPr>
          <a:xfrm>
            <a:off x="619218" y="3223804"/>
            <a:ext cx="1302732" cy="261610"/>
          </a:xfrm>
          <a:prstGeom prst="rect">
            <a:avLst/>
          </a:prstGeom>
          <a:noFill/>
        </p:spPr>
        <p:txBody>
          <a:bodyPr wrap="square" rtlCol="0">
            <a:spAutoFit/>
          </a:bodyPr>
          <a:lstStyle/>
          <a:p>
            <a:r>
              <a:rPr lang="en-US" sz="1100" b="1" dirty="0"/>
              <a:t>China</a:t>
            </a:r>
          </a:p>
        </p:txBody>
      </p:sp>
      <p:sp>
        <p:nvSpPr>
          <p:cNvPr id="46" name="TextBox 45"/>
          <p:cNvSpPr txBox="1"/>
          <p:nvPr/>
        </p:nvSpPr>
        <p:spPr>
          <a:xfrm>
            <a:off x="-22716" y="3381024"/>
            <a:ext cx="1302732" cy="261610"/>
          </a:xfrm>
          <a:prstGeom prst="rect">
            <a:avLst/>
          </a:prstGeom>
          <a:noFill/>
        </p:spPr>
        <p:txBody>
          <a:bodyPr wrap="square" rtlCol="0">
            <a:spAutoFit/>
          </a:bodyPr>
          <a:lstStyle/>
          <a:p>
            <a:r>
              <a:rPr lang="en-US" sz="1100" b="1" dirty="0"/>
              <a:t>Pakistan</a:t>
            </a:r>
          </a:p>
        </p:txBody>
      </p:sp>
      <p:sp>
        <p:nvSpPr>
          <p:cNvPr id="51" name="TextBox 50"/>
          <p:cNvSpPr txBox="1"/>
          <p:nvPr/>
        </p:nvSpPr>
        <p:spPr>
          <a:xfrm>
            <a:off x="970067" y="4185691"/>
            <a:ext cx="1302732" cy="261610"/>
          </a:xfrm>
          <a:prstGeom prst="rect">
            <a:avLst/>
          </a:prstGeom>
          <a:noFill/>
        </p:spPr>
        <p:txBody>
          <a:bodyPr wrap="square" rtlCol="0">
            <a:spAutoFit/>
          </a:bodyPr>
          <a:lstStyle/>
          <a:p>
            <a:r>
              <a:rPr lang="en-US" sz="1100" b="1" dirty="0"/>
              <a:t>Singapore</a:t>
            </a:r>
          </a:p>
        </p:txBody>
      </p:sp>
      <p:sp>
        <p:nvSpPr>
          <p:cNvPr id="27" name="TextBox 26"/>
          <p:cNvSpPr txBox="1"/>
          <p:nvPr/>
        </p:nvSpPr>
        <p:spPr>
          <a:xfrm>
            <a:off x="1380984" y="3960917"/>
            <a:ext cx="1302732" cy="261610"/>
          </a:xfrm>
          <a:prstGeom prst="rect">
            <a:avLst/>
          </a:prstGeom>
          <a:noFill/>
        </p:spPr>
        <p:txBody>
          <a:bodyPr wrap="square" rtlCol="0">
            <a:spAutoFit/>
          </a:bodyPr>
          <a:lstStyle/>
          <a:p>
            <a:r>
              <a:rPr lang="en-US" sz="1100" b="1" dirty="0"/>
              <a:t>Philippines</a:t>
            </a:r>
          </a:p>
        </p:txBody>
      </p:sp>
      <p:sp>
        <p:nvSpPr>
          <p:cNvPr id="28" name="TextBox 27"/>
          <p:cNvSpPr txBox="1"/>
          <p:nvPr/>
        </p:nvSpPr>
        <p:spPr>
          <a:xfrm>
            <a:off x="404733" y="4301458"/>
            <a:ext cx="1302732" cy="261610"/>
          </a:xfrm>
          <a:prstGeom prst="rect">
            <a:avLst/>
          </a:prstGeom>
          <a:noFill/>
        </p:spPr>
        <p:txBody>
          <a:bodyPr wrap="square" rtlCol="0">
            <a:spAutoFit/>
          </a:bodyPr>
          <a:lstStyle/>
          <a:p>
            <a:r>
              <a:rPr lang="en-US" sz="1100" b="1" dirty="0"/>
              <a:t>Indonesia</a:t>
            </a:r>
          </a:p>
        </p:txBody>
      </p:sp>
      <p:sp>
        <p:nvSpPr>
          <p:cNvPr id="24" name="TextBox 23">
            <a:extLst>
              <a:ext uri="{FF2B5EF4-FFF2-40B4-BE49-F238E27FC236}">
                <a16:creationId xmlns:a16="http://schemas.microsoft.com/office/drawing/2014/main" id="{D1D55705-0974-42FD-A325-07EA4FA79600}"/>
              </a:ext>
            </a:extLst>
          </p:cNvPr>
          <p:cNvSpPr txBox="1"/>
          <p:nvPr/>
        </p:nvSpPr>
        <p:spPr>
          <a:xfrm>
            <a:off x="213534" y="3532485"/>
            <a:ext cx="1302732" cy="261610"/>
          </a:xfrm>
          <a:prstGeom prst="rect">
            <a:avLst/>
          </a:prstGeom>
          <a:noFill/>
        </p:spPr>
        <p:txBody>
          <a:bodyPr wrap="square" rtlCol="0">
            <a:spAutoFit/>
          </a:bodyPr>
          <a:lstStyle/>
          <a:p>
            <a:r>
              <a:rPr lang="en-US" sz="1100" b="1" dirty="0"/>
              <a:t>India</a:t>
            </a:r>
          </a:p>
        </p:txBody>
      </p:sp>
      <p:sp>
        <p:nvSpPr>
          <p:cNvPr id="7" name="Left Arrow 6"/>
          <p:cNvSpPr/>
          <p:nvPr/>
        </p:nvSpPr>
        <p:spPr>
          <a:xfrm rot="21259711">
            <a:off x="1889158" y="3487725"/>
            <a:ext cx="2257167" cy="167370"/>
          </a:xfrm>
          <a:prstGeom prst="lef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160775" y="4691486"/>
            <a:ext cx="1302732" cy="200055"/>
          </a:xfrm>
          <a:prstGeom prst="rect">
            <a:avLst/>
          </a:prstGeom>
          <a:noFill/>
        </p:spPr>
        <p:txBody>
          <a:bodyPr wrap="square" rtlCol="0">
            <a:spAutoFit/>
          </a:bodyPr>
          <a:lstStyle/>
          <a:p>
            <a:r>
              <a:rPr lang="en-US" sz="700" i="1" dirty="0"/>
              <a:t>Seasonal Import/Export</a:t>
            </a:r>
          </a:p>
        </p:txBody>
      </p:sp>
      <p:sp>
        <p:nvSpPr>
          <p:cNvPr id="3" name="Rectangle 2">
            <a:extLst>
              <a:ext uri="{FF2B5EF4-FFF2-40B4-BE49-F238E27FC236}">
                <a16:creationId xmlns:a16="http://schemas.microsoft.com/office/drawing/2014/main" id="{0B4A8617-C339-1119-39F1-7ED99ED3B0F2}"/>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247146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371B-8DC2-4D45-8F0B-DD73E387B50D}"/>
              </a:ext>
            </a:extLst>
          </p:cNvPr>
          <p:cNvSpPr>
            <a:spLocks noGrp="1"/>
          </p:cNvSpPr>
          <p:nvPr>
            <p:ph type="title"/>
          </p:nvPr>
        </p:nvSpPr>
        <p:spPr>
          <a:xfrm>
            <a:off x="628650" y="383356"/>
            <a:ext cx="7886700" cy="678287"/>
          </a:xfrm>
        </p:spPr>
        <p:txBody>
          <a:bodyPr>
            <a:normAutofit/>
          </a:bodyPr>
          <a:lstStyle/>
          <a:p>
            <a:r>
              <a:rPr lang="en-US" sz="2800" dirty="0"/>
              <a:t>Limitations and Further Research</a:t>
            </a:r>
            <a:endParaRPr lang="en-US" sz="2400" dirty="0"/>
          </a:p>
        </p:txBody>
      </p:sp>
      <p:cxnSp>
        <p:nvCxnSpPr>
          <p:cNvPr id="9" name="Straight Connector 8">
            <a:extLst>
              <a:ext uri="{FF2B5EF4-FFF2-40B4-BE49-F238E27FC236}">
                <a16:creationId xmlns:a16="http://schemas.microsoft.com/office/drawing/2014/main" id="{8F26BB9A-3782-4FFC-A29F-1A72AC2E802A}"/>
              </a:ext>
            </a:extLst>
          </p:cNvPr>
          <p:cNvCxnSpPr>
            <a:cxnSpLocks/>
          </p:cNvCxnSpPr>
          <p:nvPr/>
        </p:nvCxnSpPr>
        <p:spPr>
          <a:xfrm flipH="1">
            <a:off x="628650" y="956736"/>
            <a:ext cx="78867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0485BC1-9513-42A5-AF72-3344E0BA19A2}"/>
              </a:ext>
            </a:extLst>
          </p:cNvPr>
          <p:cNvSpPr txBox="1">
            <a:spLocks/>
          </p:cNvSpPr>
          <p:nvPr/>
        </p:nvSpPr>
        <p:spPr>
          <a:xfrm>
            <a:off x="872982" y="1080760"/>
            <a:ext cx="7875890" cy="55425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i="1" dirty="0"/>
              <a:t>Murex’s trade shop and strong balance sheet provide many services to our customers</a:t>
            </a:r>
          </a:p>
        </p:txBody>
      </p:sp>
      <p:graphicFrame>
        <p:nvGraphicFramePr>
          <p:cNvPr id="6" name="Table 7">
            <a:extLst>
              <a:ext uri="{FF2B5EF4-FFF2-40B4-BE49-F238E27FC236}">
                <a16:creationId xmlns:a16="http://schemas.microsoft.com/office/drawing/2014/main" id="{7686B0B0-CA23-41D7-93E3-B7FB007B6FB2}"/>
              </a:ext>
            </a:extLst>
          </p:cNvPr>
          <p:cNvGraphicFramePr>
            <a:graphicFrameLocks noGrp="1"/>
          </p:cNvGraphicFramePr>
          <p:nvPr>
            <p:extLst>
              <p:ext uri="{D42A27DB-BD31-4B8C-83A1-F6EECF244321}">
                <p14:modId xmlns:p14="http://schemas.microsoft.com/office/powerpoint/2010/main" val="776430032"/>
              </p:ext>
            </p:extLst>
          </p:nvPr>
        </p:nvGraphicFramePr>
        <p:xfrm>
          <a:off x="669599" y="2035264"/>
          <a:ext cx="7845751" cy="4074678"/>
        </p:xfrm>
        <a:graphic>
          <a:graphicData uri="http://schemas.openxmlformats.org/drawingml/2006/table">
            <a:tbl>
              <a:tblPr bandRow="1">
                <a:tableStyleId>{5C22544A-7EE6-4342-B048-85BDC9FD1C3A}</a:tableStyleId>
              </a:tblPr>
              <a:tblGrid>
                <a:gridCol w="2091357">
                  <a:extLst>
                    <a:ext uri="{9D8B030D-6E8A-4147-A177-3AD203B41FA5}">
                      <a16:colId xmlns:a16="http://schemas.microsoft.com/office/drawing/2014/main" val="4192470986"/>
                    </a:ext>
                  </a:extLst>
                </a:gridCol>
                <a:gridCol w="5754394">
                  <a:extLst>
                    <a:ext uri="{9D8B030D-6E8A-4147-A177-3AD203B41FA5}">
                      <a16:colId xmlns:a16="http://schemas.microsoft.com/office/drawing/2014/main" val="539469567"/>
                    </a:ext>
                  </a:extLst>
                </a:gridCol>
              </a:tblGrid>
              <a:tr h="620019">
                <a:tc>
                  <a:txBody>
                    <a:bodyPr/>
                    <a:lstStyle/>
                    <a:p>
                      <a:r>
                        <a:rPr lang="en-US" sz="1400" dirty="0"/>
                        <a:t>Exporting Capability</a:t>
                      </a:r>
                    </a:p>
                  </a:txBody>
                  <a:tcPr/>
                </a:tc>
                <a:tc>
                  <a:txBody>
                    <a:bodyPr/>
                    <a:lstStyle/>
                    <a:p>
                      <a:r>
                        <a:rPr lang="en-US" sz="1400" b="1" dirty="0"/>
                        <a:t>As a market leading US</a:t>
                      </a:r>
                      <a:r>
                        <a:rPr lang="en-US" sz="1400" b="1" baseline="0" dirty="0"/>
                        <a:t> ethanol exporter, Murex has relationships and shorts around the world.</a:t>
                      </a:r>
                      <a:endParaRPr lang="en-US" sz="1400" b="1" dirty="0"/>
                    </a:p>
                  </a:txBody>
                  <a:tcPr/>
                </a:tc>
                <a:extLst>
                  <a:ext uri="{0D108BD9-81ED-4DB2-BD59-A6C34878D82A}">
                    <a16:rowId xmlns:a16="http://schemas.microsoft.com/office/drawing/2014/main" val="10000"/>
                  </a:ext>
                </a:extLst>
              </a:tr>
              <a:tr h="620019">
                <a:tc>
                  <a:txBody>
                    <a:bodyPr/>
                    <a:lstStyle/>
                    <a:p>
                      <a:r>
                        <a:rPr lang="en-US" sz="1400" dirty="0"/>
                        <a:t>Operational Focus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18 employees focused on ethanol logistics and customer service. </a:t>
                      </a:r>
                      <a:r>
                        <a:rPr lang="en-US" sz="1400" b="1" dirty="0"/>
                        <a:t>We’ve had California shorts preferentially buy from Murex due to smooth operations.</a:t>
                      </a:r>
                    </a:p>
                  </a:txBody>
                  <a:tcPr/>
                </a:tc>
                <a:extLst>
                  <a:ext uri="{0D108BD9-81ED-4DB2-BD59-A6C34878D82A}">
                    <a16:rowId xmlns:a16="http://schemas.microsoft.com/office/drawing/2014/main" val="869316017"/>
                  </a:ext>
                </a:extLst>
              </a:tr>
              <a:tr h="875321">
                <a:tc>
                  <a:txBody>
                    <a:bodyPr/>
                    <a:lstStyle/>
                    <a:p>
                      <a:r>
                        <a:rPr lang="en-US" sz="1400" dirty="0"/>
                        <a:t>Trading/Hedging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Traders have both agriculture and energy markets experience.  Routinely execute futures/swaps/hedges across multiple products. </a:t>
                      </a:r>
                      <a:r>
                        <a:rPr lang="en-US" sz="1400" b="1" dirty="0"/>
                        <a:t>We handle Crush related trading for plants, trade spreads, manage inventory hedges.</a:t>
                      </a:r>
                    </a:p>
                  </a:txBody>
                  <a:tcPr/>
                </a:tc>
                <a:extLst>
                  <a:ext uri="{0D108BD9-81ED-4DB2-BD59-A6C34878D82A}">
                    <a16:rowId xmlns:a16="http://schemas.microsoft.com/office/drawing/2014/main" val="2083369608"/>
                  </a:ext>
                </a:extLst>
              </a:tr>
              <a:tr h="1130622">
                <a:tc>
                  <a:txBody>
                    <a:bodyPr/>
                    <a:lstStyle/>
                    <a:p>
                      <a:r>
                        <a:rPr lang="en-US" sz="1400" dirty="0"/>
                        <a:t>RINs</a:t>
                      </a:r>
                    </a:p>
                  </a:txBody>
                  <a:tcPr/>
                </a:tc>
                <a:tc>
                  <a:txBody>
                    <a:bodyPr/>
                    <a:lstStyle/>
                    <a:p>
                      <a:pPr>
                        <a:spcBef>
                          <a:spcPts val="450"/>
                        </a:spcBef>
                      </a:pPr>
                      <a:r>
                        <a:rPr lang="en-US" sz="1400" dirty="0"/>
                        <a:t>Exporter status gives Murex RIN separation capabilities. We help plants Monetize RINs generated from higher blends and can sell to large companies who have restrictions on financials. </a:t>
                      </a:r>
                      <a:r>
                        <a:rPr lang="en-US" sz="1400" b="1" dirty="0"/>
                        <a:t>Can monetize and maximize value for D3 RINs generated</a:t>
                      </a:r>
                      <a:r>
                        <a:rPr lang="en-US" sz="1400" b="1" baseline="0" dirty="0"/>
                        <a:t> from RNG project.</a:t>
                      </a:r>
                      <a:endParaRPr lang="en-US" sz="1400" b="1" dirty="0"/>
                    </a:p>
                  </a:txBody>
                  <a:tcPr/>
                </a:tc>
                <a:extLst>
                  <a:ext uri="{0D108BD9-81ED-4DB2-BD59-A6C34878D82A}">
                    <a16:rowId xmlns:a16="http://schemas.microsoft.com/office/drawing/2014/main" val="1492479107"/>
                  </a:ext>
                </a:extLst>
              </a:tr>
              <a:tr h="620019">
                <a:tc>
                  <a:txBody>
                    <a:bodyPr/>
                    <a:lstStyle/>
                    <a:p>
                      <a:r>
                        <a:rPr lang="en-US" sz="1400" dirty="0"/>
                        <a:t>No significant ownership in plants</a:t>
                      </a:r>
                    </a:p>
                  </a:txBody>
                  <a:tcPr/>
                </a:tc>
                <a:tc>
                  <a:txBody>
                    <a:bodyPr/>
                    <a:lstStyle/>
                    <a:p>
                      <a:pPr>
                        <a:spcBef>
                          <a:spcPts val="450"/>
                        </a:spcBef>
                      </a:pPr>
                      <a:r>
                        <a:rPr lang="en-US" sz="1400" dirty="0"/>
                        <a:t>Do not cherry pick the best sales for our operating assets</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9C3E071C-A72C-D4C8-635F-33E0856D5DC1}"/>
              </a:ext>
            </a:extLst>
          </p:cNvPr>
          <p:cNvSpPr/>
          <p:nvPr/>
        </p:nvSpPr>
        <p:spPr>
          <a:xfrm>
            <a:off x="6684850" y="159835"/>
            <a:ext cx="1675460"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8800" b="1" dirty="0">
                <a:ln/>
                <a:solidFill>
                  <a:schemeClr val="accent4"/>
                </a:solidFill>
              </a:rPr>
              <a:t>***</a:t>
            </a:r>
          </a:p>
        </p:txBody>
      </p:sp>
    </p:spTree>
    <p:extLst>
      <p:ext uri="{BB962C8B-B14F-4D97-AF65-F5344CB8AC3E}">
        <p14:creationId xmlns:p14="http://schemas.microsoft.com/office/powerpoint/2010/main" val="4066312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15153</TotalTime>
  <Words>1004</Words>
  <Application>Microsoft Office PowerPoint</Application>
  <PresentationFormat>On-screen Show (4:3)</PresentationFormat>
  <Paragraphs>190</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Century Gothic</vt:lpstr>
      <vt:lpstr>Wingdings 3</vt:lpstr>
      <vt:lpstr>Ion</vt:lpstr>
      <vt:lpstr>Market Opportunities:  Asterisk Vodka </vt:lpstr>
      <vt:lpstr>Exploratory Marketing Overview </vt:lpstr>
      <vt:lpstr>Historical Market</vt:lpstr>
      <vt:lpstr>Current Market </vt:lpstr>
      <vt:lpstr>Action Plan: Aemetis Ethanol</vt:lpstr>
      <vt:lpstr>Action Plan: Aemetis Ethanol</vt:lpstr>
      <vt:lpstr>Action Plan: Aemetis Ethanol</vt:lpstr>
      <vt:lpstr>Action Plan: Aemetis Ethanol</vt:lpstr>
      <vt:lpstr>Limitations and 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Cheben</dc:creator>
  <cp:lastModifiedBy>Caite Greenwood</cp:lastModifiedBy>
  <cp:revision>184</cp:revision>
  <cp:lastPrinted>2020-09-29T20:32:50Z</cp:lastPrinted>
  <dcterms:created xsi:type="dcterms:W3CDTF">2020-06-15T18:23:41Z</dcterms:created>
  <dcterms:modified xsi:type="dcterms:W3CDTF">2024-05-10T23:46:13Z</dcterms:modified>
</cp:coreProperties>
</file>